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19"/>
  </p:notesMasterIdLst>
  <p:handoutMasterIdLst>
    <p:handoutMasterId r:id="rId20"/>
  </p:handoutMasterIdLst>
  <p:sldIdLst>
    <p:sldId id="259" r:id="rId2"/>
    <p:sldId id="419" r:id="rId3"/>
    <p:sldId id="421" r:id="rId4"/>
    <p:sldId id="420" r:id="rId5"/>
    <p:sldId id="424" r:id="rId6"/>
    <p:sldId id="414" r:id="rId7"/>
    <p:sldId id="422" r:id="rId8"/>
    <p:sldId id="416" r:id="rId9"/>
    <p:sldId id="417" r:id="rId10"/>
    <p:sldId id="418" r:id="rId11"/>
    <p:sldId id="423" r:id="rId12"/>
    <p:sldId id="402" r:id="rId13"/>
    <p:sldId id="405" r:id="rId14"/>
    <p:sldId id="403" r:id="rId15"/>
    <p:sldId id="404" r:id="rId16"/>
    <p:sldId id="411" r:id="rId17"/>
    <p:sldId id="325" r:id="rId18"/>
  </p:sldIdLst>
  <p:sldSz cx="9144000" cy="6858000" type="screen4x3"/>
  <p:notesSz cx="6985000" cy="9271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2" autoAdjust="0"/>
    <p:restoredTop sz="93357" autoAdjust="0"/>
  </p:normalViewPr>
  <p:slideViewPr>
    <p:cSldViewPr snapToGrid="0">
      <p:cViewPr varScale="1">
        <p:scale>
          <a:sx n="103" d="100"/>
          <a:sy n="103" d="100"/>
        </p:scale>
        <p:origin x="240" y="102"/>
      </p:cViewPr>
      <p:guideLst>
        <p:guide orient="horz" pos="2137"/>
        <p:guide pos="290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7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s-CL"/>
          </a:p>
        </p:txBody>
      </p:sp>
      <p:sp>
        <p:nvSpPr>
          <p:cNvPr id="3" name="Marcador de fecha 2"/>
          <p:cNvSpPr>
            <a:spLocks noGrp="1"/>
          </p:cNvSpPr>
          <p:nvPr>
            <p:ph type="dt" sz="quarter" idx="1"/>
          </p:nvPr>
        </p:nvSpPr>
        <p:spPr>
          <a:xfrm>
            <a:off x="3956550" y="0"/>
            <a:ext cx="3026833" cy="465160"/>
          </a:xfrm>
          <a:prstGeom prst="rect">
            <a:avLst/>
          </a:prstGeom>
        </p:spPr>
        <p:txBody>
          <a:bodyPr vert="horz" lIns="92885" tIns="46442" rIns="92885" bIns="46442" rtlCol="0"/>
          <a:lstStyle>
            <a:lvl1pPr algn="r">
              <a:defRPr sz="1200"/>
            </a:lvl1pPr>
          </a:lstStyle>
          <a:p>
            <a:endParaRPr lang="es-CL"/>
          </a:p>
        </p:txBody>
      </p:sp>
      <p:sp>
        <p:nvSpPr>
          <p:cNvPr id="4" name="Marcador de pie de página 3"/>
          <p:cNvSpPr>
            <a:spLocks noGrp="1"/>
          </p:cNvSpPr>
          <p:nvPr>
            <p:ph type="ftr" sz="quarter" idx="2"/>
          </p:nvPr>
        </p:nvSpPr>
        <p:spPr>
          <a:xfrm>
            <a:off x="0" y="8805841"/>
            <a:ext cx="3026833" cy="465159"/>
          </a:xfrm>
          <a:prstGeom prst="rect">
            <a:avLst/>
          </a:prstGeom>
        </p:spPr>
        <p:txBody>
          <a:bodyPr vert="horz" lIns="92885" tIns="46442" rIns="92885" bIns="46442"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56550" y="8805841"/>
            <a:ext cx="3026833" cy="465159"/>
          </a:xfrm>
          <a:prstGeom prst="rect">
            <a:avLst/>
          </a:prstGeom>
        </p:spPr>
        <p:txBody>
          <a:bodyPr vert="horz" lIns="92885" tIns="46442" rIns="92885" bIns="46442" rtlCol="0" anchor="b"/>
          <a:lstStyle>
            <a:lvl1pPr algn="r">
              <a:defRPr sz="1200"/>
            </a:lvl1pPr>
          </a:lstStyle>
          <a:p>
            <a:fld id="{7CCBB584-3C26-4A3C-A304-6FCC1BE3E124}" type="slidenum">
              <a:rPr lang="es-CL" smtClean="0"/>
              <a:pPr/>
              <a:t>‹Nº›</a:t>
            </a:fld>
            <a:endParaRPr lang="es-CL"/>
          </a:p>
        </p:txBody>
      </p:sp>
    </p:spTree>
    <p:extLst>
      <p:ext uri="{BB962C8B-B14F-4D97-AF65-F5344CB8AC3E}">
        <p14:creationId xmlns:p14="http://schemas.microsoft.com/office/powerpoint/2010/main" val="17047752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s-CL"/>
          </a:p>
        </p:txBody>
      </p:sp>
      <p:sp>
        <p:nvSpPr>
          <p:cNvPr id="3" name="Marcador de fecha 2"/>
          <p:cNvSpPr>
            <a:spLocks noGrp="1"/>
          </p:cNvSpPr>
          <p:nvPr>
            <p:ph type="dt" idx="1"/>
          </p:nvPr>
        </p:nvSpPr>
        <p:spPr>
          <a:xfrm>
            <a:off x="3956550" y="0"/>
            <a:ext cx="3026833" cy="465160"/>
          </a:xfrm>
          <a:prstGeom prst="rect">
            <a:avLst/>
          </a:prstGeom>
        </p:spPr>
        <p:txBody>
          <a:bodyPr vert="horz" lIns="92885" tIns="46442" rIns="92885" bIns="46442" rtlCol="0"/>
          <a:lstStyle>
            <a:lvl1pPr algn="r">
              <a:defRPr sz="1200"/>
            </a:lvl1pPr>
          </a:lstStyle>
          <a:p>
            <a:endParaRPr lang="es-CL"/>
          </a:p>
        </p:txBody>
      </p:sp>
      <p:sp>
        <p:nvSpPr>
          <p:cNvPr id="4" name="Marcador de imagen de diapositiva 3"/>
          <p:cNvSpPr>
            <a:spLocks noGrp="1" noRot="1" noChangeAspect="1"/>
          </p:cNvSpPr>
          <p:nvPr>
            <p:ph type="sldImg" idx="2"/>
          </p:nvPr>
        </p:nvSpPr>
        <p:spPr>
          <a:xfrm>
            <a:off x="1406525" y="1158875"/>
            <a:ext cx="4171950" cy="3128963"/>
          </a:xfrm>
          <a:prstGeom prst="rect">
            <a:avLst/>
          </a:prstGeom>
          <a:noFill/>
          <a:ln w="12700">
            <a:solidFill>
              <a:prstClr val="black"/>
            </a:solidFill>
          </a:ln>
        </p:spPr>
        <p:txBody>
          <a:bodyPr vert="horz" lIns="92885" tIns="46442" rIns="92885" bIns="46442" rtlCol="0" anchor="ctr"/>
          <a:lstStyle/>
          <a:p>
            <a:endParaRPr lang="es-CL"/>
          </a:p>
        </p:txBody>
      </p:sp>
      <p:sp>
        <p:nvSpPr>
          <p:cNvPr id="5" name="Marcador de notas 4"/>
          <p:cNvSpPr>
            <a:spLocks noGrp="1"/>
          </p:cNvSpPr>
          <p:nvPr>
            <p:ph type="body" sz="quarter" idx="3"/>
          </p:nvPr>
        </p:nvSpPr>
        <p:spPr>
          <a:xfrm>
            <a:off x="698500" y="4461669"/>
            <a:ext cx="5588000" cy="3650456"/>
          </a:xfrm>
          <a:prstGeom prst="rect">
            <a:avLst/>
          </a:prstGeom>
        </p:spPr>
        <p:txBody>
          <a:bodyPr vert="horz" lIns="92885" tIns="46442" rIns="92885" bIns="4644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805841"/>
            <a:ext cx="3026833" cy="465159"/>
          </a:xfrm>
          <a:prstGeom prst="rect">
            <a:avLst/>
          </a:prstGeom>
        </p:spPr>
        <p:txBody>
          <a:bodyPr vert="horz" lIns="92885" tIns="46442" rIns="92885" bIns="46442"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56550" y="8805841"/>
            <a:ext cx="3026833" cy="465159"/>
          </a:xfrm>
          <a:prstGeom prst="rect">
            <a:avLst/>
          </a:prstGeom>
        </p:spPr>
        <p:txBody>
          <a:bodyPr vert="horz" lIns="92885" tIns="46442" rIns="92885" bIns="46442" rtlCol="0" anchor="b"/>
          <a:lstStyle>
            <a:lvl1pPr algn="r">
              <a:defRPr sz="1200"/>
            </a:lvl1pPr>
          </a:lstStyle>
          <a:p>
            <a:fld id="{C3F8772E-9B7F-4B1D-A3BB-C16A2F36C93C}" type="slidenum">
              <a:rPr lang="es-CL" smtClean="0"/>
              <a:pPr/>
              <a:t>‹Nº›</a:t>
            </a:fld>
            <a:endParaRPr lang="es-CL"/>
          </a:p>
        </p:txBody>
      </p:sp>
    </p:spTree>
    <p:extLst>
      <p:ext uri="{BB962C8B-B14F-4D97-AF65-F5344CB8AC3E}">
        <p14:creationId xmlns:p14="http://schemas.microsoft.com/office/powerpoint/2010/main" val="415951666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3F8772E-9B7F-4B1D-A3BB-C16A2F36C93C}" type="slidenum">
              <a:rPr lang="es-CL" smtClean="0"/>
              <a:pPr/>
              <a:t>1</a:t>
            </a:fld>
            <a:endParaRPr lang="es-CL"/>
          </a:p>
        </p:txBody>
      </p:sp>
      <p:sp>
        <p:nvSpPr>
          <p:cNvPr id="5" name="Marcador de fecha 4"/>
          <p:cNvSpPr>
            <a:spLocks noGrp="1"/>
          </p:cNvSpPr>
          <p:nvPr>
            <p:ph type="dt" idx="11"/>
          </p:nvPr>
        </p:nvSpPr>
        <p:spPr/>
        <p:txBody>
          <a:bodyPr/>
          <a:lstStyle/>
          <a:p>
            <a:endParaRPr lang="es-CL"/>
          </a:p>
        </p:txBody>
      </p:sp>
    </p:spTree>
    <p:extLst>
      <p:ext uri="{BB962C8B-B14F-4D97-AF65-F5344CB8AC3E}">
        <p14:creationId xmlns:p14="http://schemas.microsoft.com/office/powerpoint/2010/main" val="9790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C3F8772E-9B7F-4B1D-A3BB-C16A2F36C93C}" type="slidenum">
              <a:rPr lang="es-CL" smtClean="0"/>
              <a:pPr/>
              <a:t>5</a:t>
            </a:fld>
            <a:endParaRPr lang="es-CL"/>
          </a:p>
        </p:txBody>
      </p:sp>
      <p:sp>
        <p:nvSpPr>
          <p:cNvPr id="5" name="Marcador de fecha 4"/>
          <p:cNvSpPr>
            <a:spLocks noGrp="1"/>
          </p:cNvSpPr>
          <p:nvPr>
            <p:ph type="dt" idx="11"/>
          </p:nvPr>
        </p:nvSpPr>
        <p:spPr/>
        <p:txBody>
          <a:bodyPr/>
          <a:lstStyle/>
          <a:p>
            <a:endParaRPr lang="es-CL"/>
          </a:p>
        </p:txBody>
      </p:sp>
    </p:spTree>
    <p:extLst>
      <p:ext uri="{BB962C8B-B14F-4D97-AF65-F5344CB8AC3E}">
        <p14:creationId xmlns:p14="http://schemas.microsoft.com/office/powerpoint/2010/main" val="55425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3F8772E-9B7F-4B1D-A3BB-C16A2F36C93C}" type="slidenum">
              <a:rPr lang="es-CL" smtClean="0"/>
              <a:pPr/>
              <a:t>12</a:t>
            </a:fld>
            <a:endParaRPr lang="es-CL"/>
          </a:p>
        </p:txBody>
      </p:sp>
      <p:sp>
        <p:nvSpPr>
          <p:cNvPr id="5" name="Marcador de fecha 4"/>
          <p:cNvSpPr>
            <a:spLocks noGrp="1"/>
          </p:cNvSpPr>
          <p:nvPr>
            <p:ph type="dt" idx="11"/>
          </p:nvPr>
        </p:nvSpPr>
        <p:spPr/>
        <p:txBody>
          <a:bodyPr/>
          <a:lstStyle/>
          <a:p>
            <a:endParaRPr lang="es-CL"/>
          </a:p>
        </p:txBody>
      </p:sp>
    </p:spTree>
    <p:extLst>
      <p:ext uri="{BB962C8B-B14F-4D97-AF65-F5344CB8AC3E}">
        <p14:creationId xmlns:p14="http://schemas.microsoft.com/office/powerpoint/2010/main" val="61742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3F8772E-9B7F-4B1D-A3BB-C16A2F36C93C}" type="slidenum">
              <a:rPr lang="es-CL" smtClean="0"/>
              <a:pPr/>
              <a:t>13</a:t>
            </a:fld>
            <a:endParaRPr lang="es-CL"/>
          </a:p>
        </p:txBody>
      </p:sp>
      <p:sp>
        <p:nvSpPr>
          <p:cNvPr id="5" name="Marcador de fecha 4"/>
          <p:cNvSpPr>
            <a:spLocks noGrp="1"/>
          </p:cNvSpPr>
          <p:nvPr>
            <p:ph type="dt" idx="11"/>
          </p:nvPr>
        </p:nvSpPr>
        <p:spPr/>
        <p:txBody>
          <a:bodyPr/>
          <a:lstStyle/>
          <a:p>
            <a:endParaRPr lang="es-CL"/>
          </a:p>
        </p:txBody>
      </p:sp>
    </p:spTree>
    <p:extLst>
      <p:ext uri="{BB962C8B-B14F-4D97-AF65-F5344CB8AC3E}">
        <p14:creationId xmlns:p14="http://schemas.microsoft.com/office/powerpoint/2010/main" val="331506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3F8772E-9B7F-4B1D-A3BB-C16A2F36C93C}" type="slidenum">
              <a:rPr lang="es-CL" smtClean="0"/>
              <a:pPr/>
              <a:t>14</a:t>
            </a:fld>
            <a:endParaRPr lang="es-CL"/>
          </a:p>
        </p:txBody>
      </p:sp>
      <p:sp>
        <p:nvSpPr>
          <p:cNvPr id="5" name="Marcador de fecha 4"/>
          <p:cNvSpPr>
            <a:spLocks noGrp="1"/>
          </p:cNvSpPr>
          <p:nvPr>
            <p:ph type="dt" idx="11"/>
          </p:nvPr>
        </p:nvSpPr>
        <p:spPr/>
        <p:txBody>
          <a:bodyPr/>
          <a:lstStyle/>
          <a:p>
            <a:endParaRPr lang="es-CL"/>
          </a:p>
        </p:txBody>
      </p:sp>
    </p:spTree>
    <p:extLst>
      <p:ext uri="{BB962C8B-B14F-4D97-AF65-F5344CB8AC3E}">
        <p14:creationId xmlns:p14="http://schemas.microsoft.com/office/powerpoint/2010/main" val="291920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3F8772E-9B7F-4B1D-A3BB-C16A2F36C93C}" type="slidenum">
              <a:rPr lang="es-CL" smtClean="0"/>
              <a:pPr/>
              <a:t>15</a:t>
            </a:fld>
            <a:endParaRPr lang="es-CL"/>
          </a:p>
        </p:txBody>
      </p:sp>
      <p:sp>
        <p:nvSpPr>
          <p:cNvPr id="5" name="Marcador de fecha 4"/>
          <p:cNvSpPr>
            <a:spLocks noGrp="1"/>
          </p:cNvSpPr>
          <p:nvPr>
            <p:ph type="dt" idx="11"/>
          </p:nvPr>
        </p:nvSpPr>
        <p:spPr/>
        <p:txBody>
          <a:bodyPr/>
          <a:lstStyle/>
          <a:p>
            <a:endParaRPr lang="es-CL"/>
          </a:p>
        </p:txBody>
      </p:sp>
    </p:spTree>
    <p:extLst>
      <p:ext uri="{BB962C8B-B14F-4D97-AF65-F5344CB8AC3E}">
        <p14:creationId xmlns:p14="http://schemas.microsoft.com/office/powerpoint/2010/main" val="187124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3F8772E-9B7F-4B1D-A3BB-C16A2F36C93C}" type="slidenum">
              <a:rPr lang="es-CL" smtClean="0"/>
              <a:pPr/>
              <a:t>16</a:t>
            </a:fld>
            <a:endParaRPr lang="es-CL"/>
          </a:p>
        </p:txBody>
      </p:sp>
      <p:sp>
        <p:nvSpPr>
          <p:cNvPr id="5" name="Marcador de fecha 4"/>
          <p:cNvSpPr>
            <a:spLocks noGrp="1"/>
          </p:cNvSpPr>
          <p:nvPr>
            <p:ph type="dt" idx="11"/>
          </p:nvPr>
        </p:nvSpPr>
        <p:spPr/>
        <p:txBody>
          <a:bodyPr/>
          <a:lstStyle/>
          <a:p>
            <a:endParaRPr lang="es-CL"/>
          </a:p>
        </p:txBody>
      </p:sp>
    </p:spTree>
    <p:extLst>
      <p:ext uri="{BB962C8B-B14F-4D97-AF65-F5344CB8AC3E}">
        <p14:creationId xmlns:p14="http://schemas.microsoft.com/office/powerpoint/2010/main" val="3697899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C3F8772E-9B7F-4B1D-A3BB-C16A2F36C93C}" type="slidenum">
              <a:rPr lang="es-CL" smtClean="0"/>
              <a:pPr/>
              <a:t>17</a:t>
            </a:fld>
            <a:endParaRPr lang="es-CL"/>
          </a:p>
        </p:txBody>
      </p:sp>
      <p:sp>
        <p:nvSpPr>
          <p:cNvPr id="5" name="Marcador de fecha 4"/>
          <p:cNvSpPr>
            <a:spLocks noGrp="1"/>
          </p:cNvSpPr>
          <p:nvPr>
            <p:ph type="dt" idx="11"/>
          </p:nvPr>
        </p:nvSpPr>
        <p:spPr/>
        <p:txBody>
          <a:bodyPr/>
          <a:lstStyle/>
          <a:p>
            <a:endParaRPr lang="es-CL"/>
          </a:p>
        </p:txBody>
      </p:sp>
    </p:spTree>
    <p:extLst>
      <p:ext uri="{BB962C8B-B14F-4D97-AF65-F5344CB8AC3E}">
        <p14:creationId xmlns:p14="http://schemas.microsoft.com/office/powerpoint/2010/main" val="109554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1B90D06-18A1-43F7-96B8-D49937AC2C3E}" type="datetime1">
              <a:rPr lang="es-CL" smtClean="0"/>
              <a:pPr/>
              <a:t>09-12-2014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1C59ECB-4C73-49F3-ADFB-923DE9379BBD}" type="slidenum">
              <a:rPr lang="es-CL" smtClean="0"/>
              <a:pPr/>
              <a:t>‹Nº›</a:t>
            </a:fld>
            <a:endParaRPr lang="es-CL"/>
          </a:p>
        </p:txBody>
      </p:sp>
    </p:spTree>
    <p:extLst>
      <p:ext uri="{BB962C8B-B14F-4D97-AF65-F5344CB8AC3E}">
        <p14:creationId xmlns:p14="http://schemas.microsoft.com/office/powerpoint/2010/main" val="3657331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9FE185-F796-45E0-9521-E289A8FDE2F7}" type="datetime1">
              <a:rPr lang="es-CL" smtClean="0"/>
              <a:pPr/>
              <a:t>09-12-2014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1C59ECB-4C73-49F3-ADFB-923DE9379BBD}" type="slidenum">
              <a:rPr lang="es-CL" smtClean="0"/>
              <a:pPr/>
              <a:t>‹Nº›</a:t>
            </a:fld>
            <a:endParaRPr lang="es-CL"/>
          </a:p>
        </p:txBody>
      </p:sp>
    </p:spTree>
    <p:extLst>
      <p:ext uri="{BB962C8B-B14F-4D97-AF65-F5344CB8AC3E}">
        <p14:creationId xmlns:p14="http://schemas.microsoft.com/office/powerpoint/2010/main" val="203595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A663AE-890A-4CE4-A5AD-FE3716625063}" type="datetime1">
              <a:rPr lang="es-CL" smtClean="0"/>
              <a:pPr/>
              <a:t>09-12-2014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1C59ECB-4C73-49F3-ADFB-923DE9379BBD}" type="slidenum">
              <a:rPr lang="es-CL" smtClean="0"/>
              <a:pPr/>
              <a:t>‹Nº›</a:t>
            </a:fld>
            <a:endParaRPr lang="es-CL"/>
          </a:p>
        </p:txBody>
      </p:sp>
    </p:spTree>
    <p:extLst>
      <p:ext uri="{BB962C8B-B14F-4D97-AF65-F5344CB8AC3E}">
        <p14:creationId xmlns:p14="http://schemas.microsoft.com/office/powerpoint/2010/main" val="386137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52307C5-630B-434E-AA92-0449A9518B1A}" type="datetime1">
              <a:rPr lang="es-CL" smtClean="0"/>
              <a:pPr/>
              <a:t>09-12-2014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1C59ECB-4C73-49F3-ADFB-923DE9379BBD}" type="slidenum">
              <a:rPr lang="es-CL" smtClean="0"/>
              <a:pPr/>
              <a:t>‹Nº›</a:t>
            </a:fld>
            <a:endParaRPr lang="es-CL"/>
          </a:p>
        </p:txBody>
      </p:sp>
    </p:spTree>
    <p:extLst>
      <p:ext uri="{BB962C8B-B14F-4D97-AF65-F5344CB8AC3E}">
        <p14:creationId xmlns:p14="http://schemas.microsoft.com/office/powerpoint/2010/main" val="87312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4BA34B9-EE2F-4C9F-975A-71E2AD293717}" type="datetime1">
              <a:rPr lang="es-CL" smtClean="0"/>
              <a:pPr/>
              <a:t>09-12-2014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1C59ECB-4C73-49F3-ADFB-923DE9379BBD}" type="slidenum">
              <a:rPr lang="es-CL" smtClean="0"/>
              <a:pPr/>
              <a:t>‹Nº›</a:t>
            </a:fld>
            <a:endParaRPr lang="es-CL"/>
          </a:p>
        </p:txBody>
      </p:sp>
    </p:spTree>
    <p:extLst>
      <p:ext uri="{BB962C8B-B14F-4D97-AF65-F5344CB8AC3E}">
        <p14:creationId xmlns:p14="http://schemas.microsoft.com/office/powerpoint/2010/main" val="3392505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E54DC24-0DEE-4377-BBA5-F4A513176A22}" type="datetime1">
              <a:rPr lang="es-CL" smtClean="0"/>
              <a:pPr/>
              <a:t>09-12-2014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1C59ECB-4C73-49F3-ADFB-923DE9379BBD}" type="slidenum">
              <a:rPr lang="es-CL" smtClean="0"/>
              <a:pPr/>
              <a:t>‹Nº›</a:t>
            </a:fld>
            <a:endParaRPr lang="es-CL"/>
          </a:p>
        </p:txBody>
      </p:sp>
    </p:spTree>
    <p:extLst>
      <p:ext uri="{BB962C8B-B14F-4D97-AF65-F5344CB8AC3E}">
        <p14:creationId xmlns:p14="http://schemas.microsoft.com/office/powerpoint/2010/main" val="56080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510D034-F7FE-47D8-B1DF-6F54080609A9}" type="datetime1">
              <a:rPr lang="es-CL" smtClean="0"/>
              <a:pPr/>
              <a:t>09-12-2014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B1C59ECB-4C73-49F3-ADFB-923DE9379BBD}" type="slidenum">
              <a:rPr lang="es-CL" smtClean="0"/>
              <a:pPr/>
              <a:t>‹Nº›</a:t>
            </a:fld>
            <a:endParaRPr lang="es-CL"/>
          </a:p>
        </p:txBody>
      </p:sp>
    </p:spTree>
    <p:extLst>
      <p:ext uri="{BB962C8B-B14F-4D97-AF65-F5344CB8AC3E}">
        <p14:creationId xmlns:p14="http://schemas.microsoft.com/office/powerpoint/2010/main" val="165579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AD5AAC4-CBBF-4DB4-9306-C6BA1BE18C17}" type="datetime1">
              <a:rPr lang="es-CL" smtClean="0"/>
              <a:pPr/>
              <a:t>09-12-2014</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B1C59ECB-4C73-49F3-ADFB-923DE9379BBD}" type="slidenum">
              <a:rPr lang="es-CL" smtClean="0"/>
              <a:pPr/>
              <a:t>‹Nº›</a:t>
            </a:fld>
            <a:endParaRPr lang="es-CL"/>
          </a:p>
        </p:txBody>
      </p:sp>
    </p:spTree>
    <p:extLst>
      <p:ext uri="{BB962C8B-B14F-4D97-AF65-F5344CB8AC3E}">
        <p14:creationId xmlns:p14="http://schemas.microsoft.com/office/powerpoint/2010/main" val="262517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21751-11CE-455B-AC91-67D85F517581}" type="datetime1">
              <a:rPr lang="es-CL" smtClean="0"/>
              <a:pPr/>
              <a:t>09-12-2014</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B1C59ECB-4C73-49F3-ADFB-923DE9379BBD}" type="slidenum">
              <a:rPr lang="es-CL" smtClean="0"/>
              <a:pPr/>
              <a:t>‹Nº›</a:t>
            </a:fld>
            <a:endParaRPr lang="es-CL"/>
          </a:p>
        </p:txBody>
      </p:sp>
    </p:spTree>
    <p:extLst>
      <p:ext uri="{BB962C8B-B14F-4D97-AF65-F5344CB8AC3E}">
        <p14:creationId xmlns:p14="http://schemas.microsoft.com/office/powerpoint/2010/main" val="351439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8A4BD92-04D3-4A04-8099-EF9004163895}" type="datetime1">
              <a:rPr lang="es-CL" smtClean="0"/>
              <a:pPr/>
              <a:t>09-12-2014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1C59ECB-4C73-49F3-ADFB-923DE9379BBD}" type="slidenum">
              <a:rPr lang="es-CL" smtClean="0"/>
              <a:pPr/>
              <a:t>‹Nº›</a:t>
            </a:fld>
            <a:endParaRPr lang="es-CL"/>
          </a:p>
        </p:txBody>
      </p:sp>
    </p:spTree>
    <p:extLst>
      <p:ext uri="{BB962C8B-B14F-4D97-AF65-F5344CB8AC3E}">
        <p14:creationId xmlns:p14="http://schemas.microsoft.com/office/powerpoint/2010/main" val="227830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7FEBC4B-4EF2-4417-B010-826BCE7BB808}" type="datetime1">
              <a:rPr lang="es-CL" smtClean="0"/>
              <a:pPr/>
              <a:t>09-12-2014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1C59ECB-4C73-49F3-ADFB-923DE9379BBD}" type="slidenum">
              <a:rPr lang="es-CL" smtClean="0"/>
              <a:pPr/>
              <a:t>‹Nº›</a:t>
            </a:fld>
            <a:endParaRPr lang="es-CL"/>
          </a:p>
        </p:txBody>
      </p:sp>
    </p:spTree>
    <p:extLst>
      <p:ext uri="{BB962C8B-B14F-4D97-AF65-F5344CB8AC3E}">
        <p14:creationId xmlns:p14="http://schemas.microsoft.com/office/powerpoint/2010/main" val="129843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FB49C-95EF-4371-B551-549FFCBABDF0}" type="datetime1">
              <a:rPr lang="es-CL" smtClean="0"/>
              <a:pPr/>
              <a:t>09-12-2014</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59ECB-4C73-49F3-ADFB-923DE9379BBD}" type="slidenum">
              <a:rPr lang="es-CL" smtClean="0"/>
              <a:pPr/>
              <a:t>‹Nº›</a:t>
            </a:fld>
            <a:endParaRPr lang="es-CL"/>
          </a:p>
        </p:txBody>
      </p:sp>
    </p:spTree>
    <p:extLst>
      <p:ext uri="{BB962C8B-B14F-4D97-AF65-F5344CB8AC3E}">
        <p14:creationId xmlns:p14="http://schemas.microsoft.com/office/powerpoint/2010/main" val="2309047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 Id="rId9"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package" Target="../embeddings/Hoja_de_c_lculo_de_Microsoft_Excel2.xlsx"/><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4.emf"/><Relationship Id="rId4" Type="http://schemas.openxmlformats.org/officeDocument/2006/relationships/image" Target="../media/image7.png"/><Relationship Id="rId9"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image" Target="../media/image12.emf"/><Relationship Id="rId4" Type="http://schemas.openxmlformats.org/officeDocument/2006/relationships/package" Target="../embeddings/Hoja_de_c_lculo_de_Microsoft_Excel1.xlsx"/></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png"/><Relationship Id="rId10" Type="http://schemas.openxmlformats.org/officeDocument/2006/relationships/image" Target="../media/image4.emf"/><Relationship Id="rId4" Type="http://schemas.openxmlformats.org/officeDocument/2006/relationships/image" Target="../media/image14.png"/><Relationship Id="rId9"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a:off x="0" y="0"/>
            <a:ext cx="5020235" cy="6858000"/>
          </a:xfrm>
          <a:prstGeom prst="rect">
            <a:avLst/>
          </a:prstGeom>
          <a:effectLst>
            <a:outerShdw blurRad="50800" dist="38100" dir="2700000" algn="tl" rotWithShape="0">
              <a:prstClr val="black">
                <a:alpha val="40000"/>
              </a:prstClr>
            </a:outerShdw>
          </a:effectLst>
        </p:spPr>
      </p:pic>
      <p:sp>
        <p:nvSpPr>
          <p:cNvPr id="2" name="CuadroTexto 1"/>
          <p:cNvSpPr txBox="1"/>
          <p:nvPr/>
        </p:nvSpPr>
        <p:spPr>
          <a:xfrm>
            <a:off x="223935" y="2015412"/>
            <a:ext cx="4469363" cy="3046988"/>
          </a:xfrm>
          <a:prstGeom prst="rect">
            <a:avLst/>
          </a:prstGeom>
          <a:noFill/>
        </p:spPr>
        <p:txBody>
          <a:bodyPr wrap="square" rtlCol="0">
            <a:spAutoFit/>
          </a:bodyPr>
          <a:lstStyle/>
          <a:p>
            <a:r>
              <a:rPr lang="es-CL" sz="3200" b="1" dirty="0" smtClean="0">
                <a:solidFill>
                  <a:schemeClr val="bg1"/>
                </a:solidFill>
                <a:latin typeface="Bookman Old Style" panose="02050604050505020204" pitchFamily="18" charset="0"/>
              </a:rPr>
              <a:t> Impuestos a los </a:t>
            </a:r>
            <a:r>
              <a:rPr lang="es-CL" sz="3200" b="1" dirty="0" smtClean="0">
                <a:solidFill>
                  <a:schemeClr val="bg1"/>
                </a:solidFill>
                <a:latin typeface="Bookman Old Style" panose="02050604050505020204" pitchFamily="18" charset="0"/>
              </a:rPr>
              <a:t>Tabaco y a las </a:t>
            </a:r>
            <a:r>
              <a:rPr lang="es-CL" sz="3200" b="1" dirty="0" smtClean="0"/>
              <a:t> </a:t>
            </a:r>
            <a:r>
              <a:rPr lang="es-CL" sz="3200" b="1" dirty="0">
                <a:solidFill>
                  <a:schemeClr val="bg1"/>
                </a:solidFill>
                <a:latin typeface="Bookman Old Style" panose="02050604050505020204" pitchFamily="18" charset="0"/>
              </a:rPr>
              <a:t>B</a:t>
            </a:r>
            <a:r>
              <a:rPr lang="es-CL" sz="3200" b="1" dirty="0" smtClean="0">
                <a:solidFill>
                  <a:schemeClr val="bg1"/>
                </a:solidFill>
                <a:latin typeface="Bookman Old Style" panose="02050604050505020204" pitchFamily="18" charset="0"/>
              </a:rPr>
              <a:t>ebidas alcohólicas, </a:t>
            </a:r>
            <a:r>
              <a:rPr lang="es-CL" sz="3200" b="1" dirty="0" err="1" smtClean="0">
                <a:solidFill>
                  <a:schemeClr val="bg1"/>
                </a:solidFill>
                <a:latin typeface="Bookman Old Style" panose="02050604050505020204" pitchFamily="18" charset="0"/>
              </a:rPr>
              <a:t>analcohólicas</a:t>
            </a:r>
            <a:r>
              <a:rPr lang="es-CL" sz="3200" b="1" dirty="0" smtClean="0">
                <a:solidFill>
                  <a:schemeClr val="bg1"/>
                </a:solidFill>
                <a:latin typeface="Bookman Old Style" panose="02050604050505020204" pitchFamily="18" charset="0"/>
              </a:rPr>
              <a:t> y productos similares</a:t>
            </a:r>
          </a:p>
          <a:p>
            <a:r>
              <a:rPr lang="es-CL" sz="3200" dirty="0"/>
              <a:t> </a:t>
            </a:r>
            <a:endParaRPr lang="es-CL" sz="1600" b="1" dirty="0" smtClean="0">
              <a:solidFill>
                <a:schemeClr val="bg1"/>
              </a:solidFill>
              <a:latin typeface="Bookman Old Style" panose="02050604050505020204" pitchFamily="18" charset="0"/>
            </a:endParaRP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860" y="2133600"/>
            <a:ext cx="2540000" cy="1295400"/>
          </a:xfrm>
          <a:prstGeom prst="rect">
            <a:avLst/>
          </a:prstGeom>
        </p:spPr>
      </p:pic>
      <p:sp>
        <p:nvSpPr>
          <p:cNvPr id="7" name="CuadroTexto 6"/>
          <p:cNvSpPr txBox="1"/>
          <p:nvPr/>
        </p:nvSpPr>
        <p:spPr>
          <a:xfrm>
            <a:off x="5020236" y="3453795"/>
            <a:ext cx="4123764" cy="707886"/>
          </a:xfrm>
          <a:prstGeom prst="rect">
            <a:avLst/>
          </a:prstGeom>
          <a:noFill/>
        </p:spPr>
        <p:txBody>
          <a:bodyPr wrap="square" rtlCol="0">
            <a:spAutoFit/>
          </a:bodyPr>
          <a:lstStyle/>
          <a:p>
            <a:pPr algn="ctr"/>
            <a:r>
              <a:rPr lang="es-CL" sz="4000" b="1" dirty="0" smtClean="0">
                <a:latin typeface="Bookman Old Style" panose="02050604050505020204" pitchFamily="18" charset="0"/>
              </a:rPr>
              <a:t>2014</a:t>
            </a:r>
            <a:endParaRPr lang="es-CL" sz="4000" b="1" dirty="0">
              <a:latin typeface="Bookman Old Style" panose="02050604050505020204" pitchFamily="18" charset="0"/>
            </a:endParaRPr>
          </a:p>
        </p:txBody>
      </p:sp>
    </p:spTree>
    <p:extLst>
      <p:ext uri="{BB962C8B-B14F-4D97-AF65-F5344CB8AC3E}">
        <p14:creationId xmlns:p14="http://schemas.microsoft.com/office/powerpoint/2010/main" val="80407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0"/>
          <p:cNvSpPr txBox="1">
            <a:spLocks noChangeArrowheads="1"/>
          </p:cNvSpPr>
          <p:nvPr/>
        </p:nvSpPr>
        <p:spPr bwMode="auto">
          <a:xfrm>
            <a:off x="5651500" y="5156200"/>
            <a:ext cx="2089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s-CL" altLang="es-CL" sz="1600" b="1">
                <a:latin typeface="Tahoma" panose="020B0604030504040204" pitchFamily="34" charset="0"/>
              </a:rPr>
              <a:t>Comercialización Tabacos</a:t>
            </a:r>
            <a:endParaRPr lang="es-ES" altLang="es-CL" sz="1600" b="1">
              <a:latin typeface="Tahoma" panose="020B0604030504040204" pitchFamily="34" charset="0"/>
            </a:endParaRPr>
          </a:p>
        </p:txBody>
      </p:sp>
      <p:pic>
        <p:nvPicPr>
          <p:cNvPr id="4099" name="Picture 6" descr="BD0609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1773238"/>
            <a:ext cx="936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BD0643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3716338"/>
            <a:ext cx="17176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BD0673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475" y="4003675"/>
            <a:ext cx="91757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descr="BD0673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850" y="5732463"/>
            <a:ext cx="84137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AutoShape 10"/>
          <p:cNvSpPr>
            <a:spLocks noChangeArrowheads="1"/>
          </p:cNvSpPr>
          <p:nvPr/>
        </p:nvSpPr>
        <p:spPr bwMode="auto">
          <a:xfrm>
            <a:off x="1979613" y="2190750"/>
            <a:ext cx="647700" cy="215900"/>
          </a:xfrm>
          <a:prstGeom prst="rightArrow">
            <a:avLst>
              <a:gd name="adj1" fmla="val 50000"/>
              <a:gd name="adj2" fmla="val 75000"/>
            </a:avLst>
          </a:prstGeom>
          <a:solidFill>
            <a:schemeClr val="accent1"/>
          </a:solidFill>
          <a:ln w="9525">
            <a:solidFill>
              <a:schemeClr val="accent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CL"/>
          </a:p>
        </p:txBody>
      </p:sp>
      <p:sp>
        <p:nvSpPr>
          <p:cNvPr id="4104" name="AutoShape 11"/>
          <p:cNvSpPr>
            <a:spLocks noChangeArrowheads="1"/>
          </p:cNvSpPr>
          <p:nvPr/>
        </p:nvSpPr>
        <p:spPr bwMode="auto">
          <a:xfrm>
            <a:off x="1331913" y="2924175"/>
            <a:ext cx="287337" cy="647700"/>
          </a:xfrm>
          <a:prstGeom prst="downArrow">
            <a:avLst>
              <a:gd name="adj1" fmla="val 50000"/>
              <a:gd name="adj2" fmla="val 56354"/>
            </a:avLst>
          </a:prstGeom>
          <a:solidFill>
            <a:schemeClr val="accent1"/>
          </a:solidFill>
          <a:ln w="9525">
            <a:solidFill>
              <a:schemeClr val="accent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CL"/>
          </a:p>
        </p:txBody>
      </p:sp>
      <p:pic>
        <p:nvPicPr>
          <p:cNvPr id="4105" name="Picture 12" descr="j025199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7050" y="1628775"/>
            <a:ext cx="13684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3" descr="j0234559[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775" y="1844675"/>
            <a:ext cx="9937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4" descr="BD0643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025" y="3644900"/>
            <a:ext cx="17176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AutoShape 15"/>
          <p:cNvSpPr>
            <a:spLocks noChangeArrowheads="1"/>
          </p:cNvSpPr>
          <p:nvPr/>
        </p:nvSpPr>
        <p:spPr bwMode="auto">
          <a:xfrm>
            <a:off x="7451725" y="2924175"/>
            <a:ext cx="215900" cy="576263"/>
          </a:xfrm>
          <a:prstGeom prst="downArrow">
            <a:avLst>
              <a:gd name="adj1" fmla="val 50000"/>
              <a:gd name="adj2" fmla="val 66728"/>
            </a:avLst>
          </a:prstGeom>
          <a:solidFill>
            <a:schemeClr val="accent1"/>
          </a:solidFill>
          <a:ln w="9525">
            <a:solidFill>
              <a:schemeClr val="accent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CL"/>
          </a:p>
        </p:txBody>
      </p:sp>
      <p:sp>
        <p:nvSpPr>
          <p:cNvPr id="4109" name="AutoShape 16"/>
          <p:cNvSpPr>
            <a:spLocks noChangeArrowheads="1"/>
          </p:cNvSpPr>
          <p:nvPr/>
        </p:nvSpPr>
        <p:spPr bwMode="auto">
          <a:xfrm>
            <a:off x="7524750" y="5156200"/>
            <a:ext cx="215900" cy="576263"/>
          </a:xfrm>
          <a:prstGeom prst="downArrow">
            <a:avLst>
              <a:gd name="adj1" fmla="val 50000"/>
              <a:gd name="adj2" fmla="val 66728"/>
            </a:avLst>
          </a:prstGeom>
          <a:solidFill>
            <a:schemeClr val="accent1"/>
          </a:solidFill>
          <a:ln w="9525">
            <a:solidFill>
              <a:schemeClr val="accent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CL"/>
          </a:p>
        </p:txBody>
      </p:sp>
      <p:sp>
        <p:nvSpPr>
          <p:cNvPr id="4110" name="AutoShape 17"/>
          <p:cNvSpPr>
            <a:spLocks noChangeArrowheads="1"/>
          </p:cNvSpPr>
          <p:nvPr/>
        </p:nvSpPr>
        <p:spPr bwMode="auto">
          <a:xfrm>
            <a:off x="4572000" y="2852738"/>
            <a:ext cx="1150938" cy="1728787"/>
          </a:xfrm>
          <a:custGeom>
            <a:avLst/>
            <a:gdLst>
              <a:gd name="T0" fmla="*/ 48553225 w 21600"/>
              <a:gd name="T1" fmla="*/ 0 h 21600"/>
              <a:gd name="T2" fmla="*/ 35779625 w 21600"/>
              <a:gd name="T3" fmla="*/ 38524658 h 21600"/>
              <a:gd name="T4" fmla="*/ 0 w 21600"/>
              <a:gd name="T5" fmla="*/ 126694555 h 21600"/>
              <a:gd name="T6" fmla="*/ 26512496 w 21600"/>
              <a:gd name="T7" fmla="*/ 138365949 h 21600"/>
              <a:gd name="T8" fmla="*/ 53024939 w 21600"/>
              <a:gd name="T9" fmla="*/ 91462437 h 21600"/>
              <a:gd name="T10" fmla="*/ 61326772 w 21600"/>
              <a:gd name="T11" fmla="*/ 38524658 h 21600"/>
              <a:gd name="T12" fmla="*/ 17694720 60000 65536"/>
              <a:gd name="T13" fmla="*/ 11796480 60000 65536"/>
              <a:gd name="T14" fmla="*/ 11796480 60000 65536"/>
              <a:gd name="T15" fmla="*/ 5898240 60000 65536"/>
              <a:gd name="T16" fmla="*/ 0 60000 65536"/>
              <a:gd name="T17" fmla="*/ 0 60000 65536"/>
              <a:gd name="T18" fmla="*/ 0 w 21600"/>
              <a:gd name="T19" fmla="*/ 17957 h 21600"/>
              <a:gd name="T20" fmla="*/ 1867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101" y="0"/>
                </a:moveTo>
                <a:lnTo>
                  <a:pt x="12602" y="6014"/>
                </a:lnTo>
                <a:lnTo>
                  <a:pt x="15526" y="6014"/>
                </a:lnTo>
                <a:lnTo>
                  <a:pt x="15526" y="17957"/>
                </a:lnTo>
                <a:lnTo>
                  <a:pt x="0" y="17957"/>
                </a:lnTo>
                <a:lnTo>
                  <a:pt x="0" y="21600"/>
                </a:lnTo>
                <a:lnTo>
                  <a:pt x="18676" y="21600"/>
                </a:lnTo>
                <a:lnTo>
                  <a:pt x="18676" y="6014"/>
                </a:lnTo>
                <a:lnTo>
                  <a:pt x="21600" y="6014"/>
                </a:lnTo>
                <a:lnTo>
                  <a:pt x="17101" y="0"/>
                </a:lnTo>
                <a:close/>
              </a:path>
            </a:pathLst>
          </a:custGeom>
          <a:solidFill>
            <a:schemeClr val="accent1"/>
          </a:solidFill>
          <a:ln w="9525">
            <a:solidFill>
              <a:schemeClr val="accent1"/>
            </a:solidFill>
            <a:miter lim="800000"/>
            <a:headEnd/>
            <a:tailEnd/>
          </a:ln>
        </p:spPr>
        <p:txBody>
          <a:bodyPr wrap="none" anchor="ctr"/>
          <a:lstStyle/>
          <a:p>
            <a:endParaRPr lang="es-CL"/>
          </a:p>
        </p:txBody>
      </p:sp>
      <p:sp>
        <p:nvSpPr>
          <p:cNvPr id="4111" name="Text Box 18"/>
          <p:cNvSpPr txBox="1">
            <a:spLocks noChangeArrowheads="1"/>
          </p:cNvSpPr>
          <p:nvPr/>
        </p:nvSpPr>
        <p:spPr bwMode="auto">
          <a:xfrm>
            <a:off x="1835150" y="1412875"/>
            <a:ext cx="1079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s-CL" altLang="es-CL" sz="1600" b="1" dirty="0" err="1">
                <a:latin typeface="Tahoma" panose="020B0604030504040204" pitchFamily="34" charset="0"/>
              </a:rPr>
              <a:t>Ingresaal</a:t>
            </a:r>
            <a:r>
              <a:rPr lang="es-CL" altLang="es-CL" sz="1600" b="1" dirty="0">
                <a:latin typeface="Tahoma" panose="020B0604030504040204" pitchFamily="34" charset="0"/>
              </a:rPr>
              <a:t> País Tabacos</a:t>
            </a:r>
            <a:endParaRPr lang="es-ES" altLang="es-CL" sz="1600" b="1" dirty="0">
              <a:latin typeface="Tahoma" panose="020B0604030504040204" pitchFamily="34" charset="0"/>
            </a:endParaRPr>
          </a:p>
        </p:txBody>
      </p:sp>
      <p:sp>
        <p:nvSpPr>
          <p:cNvPr id="4112" name="AutoShape 19"/>
          <p:cNvSpPr>
            <a:spLocks noChangeArrowheads="1"/>
          </p:cNvSpPr>
          <p:nvPr/>
        </p:nvSpPr>
        <p:spPr bwMode="auto">
          <a:xfrm>
            <a:off x="3851275" y="2203450"/>
            <a:ext cx="647700" cy="215900"/>
          </a:xfrm>
          <a:prstGeom prst="rightArrow">
            <a:avLst>
              <a:gd name="adj1" fmla="val 50000"/>
              <a:gd name="adj2" fmla="val 75000"/>
            </a:avLst>
          </a:prstGeom>
          <a:solidFill>
            <a:schemeClr val="accent1"/>
          </a:solidFill>
          <a:ln w="9525">
            <a:solidFill>
              <a:schemeClr val="accent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CL"/>
          </a:p>
        </p:txBody>
      </p:sp>
      <p:sp>
        <p:nvSpPr>
          <p:cNvPr id="4113" name="AutoShape 20"/>
          <p:cNvSpPr>
            <a:spLocks noChangeArrowheads="1"/>
          </p:cNvSpPr>
          <p:nvPr/>
        </p:nvSpPr>
        <p:spPr bwMode="auto">
          <a:xfrm>
            <a:off x="2627313" y="4364038"/>
            <a:ext cx="647700" cy="215900"/>
          </a:xfrm>
          <a:prstGeom prst="rightArrow">
            <a:avLst>
              <a:gd name="adj1" fmla="val 50000"/>
              <a:gd name="adj2" fmla="val 75000"/>
            </a:avLst>
          </a:prstGeom>
          <a:solidFill>
            <a:schemeClr val="accent1"/>
          </a:solidFill>
          <a:ln w="9525">
            <a:solidFill>
              <a:schemeClr val="accent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CL"/>
          </a:p>
        </p:txBody>
      </p:sp>
      <p:sp>
        <p:nvSpPr>
          <p:cNvPr id="4114" name="Text Box 21"/>
          <p:cNvSpPr txBox="1">
            <a:spLocks noChangeArrowheads="1"/>
          </p:cNvSpPr>
          <p:nvPr/>
        </p:nvSpPr>
        <p:spPr bwMode="auto">
          <a:xfrm>
            <a:off x="5795963" y="1700213"/>
            <a:ext cx="1439862" cy="94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s-CL" altLang="es-CL" sz="1600" b="1">
                <a:latin typeface="Tahoma" panose="020B0604030504040204" pitchFamily="34" charset="0"/>
              </a:rPr>
              <a:t>Desaduana Prod. </a:t>
            </a:r>
          </a:p>
          <a:p>
            <a:pPr eaLnBrk="1" hangingPunct="1">
              <a:spcBef>
                <a:spcPct val="50000"/>
              </a:spcBef>
            </a:pPr>
            <a:r>
              <a:rPr lang="es-CL" altLang="es-CL" sz="1600" b="1">
                <a:latin typeface="Tahoma" panose="020B0604030504040204" pitchFamily="34" charset="0"/>
              </a:rPr>
              <a:t>con GLTP</a:t>
            </a:r>
            <a:endParaRPr lang="es-ES" altLang="es-CL" sz="1600" b="1">
              <a:latin typeface="Tahoma" panose="020B0604030504040204" pitchFamily="34" charset="0"/>
            </a:endParaRPr>
          </a:p>
        </p:txBody>
      </p:sp>
      <p:sp>
        <p:nvSpPr>
          <p:cNvPr id="4115" name="Text Box 22"/>
          <p:cNvSpPr txBox="1">
            <a:spLocks noChangeArrowheads="1"/>
          </p:cNvSpPr>
          <p:nvPr/>
        </p:nvSpPr>
        <p:spPr bwMode="auto">
          <a:xfrm>
            <a:off x="468313" y="2852738"/>
            <a:ext cx="9382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s-CL" altLang="es-CL" sz="1600" b="1">
                <a:latin typeface="Tahoma" panose="020B0604030504040204" pitchFamily="34" charset="0"/>
              </a:rPr>
              <a:t>Solicita GLTP en SII</a:t>
            </a:r>
            <a:endParaRPr lang="es-ES" altLang="es-CL" sz="1600" b="1">
              <a:latin typeface="Tahoma" panose="020B0604030504040204" pitchFamily="34" charset="0"/>
            </a:endParaRPr>
          </a:p>
        </p:txBody>
      </p:sp>
      <p:sp>
        <p:nvSpPr>
          <p:cNvPr id="4116" name="Text Box 23"/>
          <p:cNvSpPr txBox="1">
            <a:spLocks noChangeArrowheads="1"/>
          </p:cNvSpPr>
          <p:nvPr/>
        </p:nvSpPr>
        <p:spPr bwMode="auto">
          <a:xfrm>
            <a:off x="2555875" y="3571875"/>
            <a:ext cx="9382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s-CL" altLang="es-CL" sz="1600" b="1">
                <a:latin typeface="Tahoma" panose="020B0604030504040204" pitchFamily="34" charset="0"/>
              </a:rPr>
              <a:t>Retira GLTP en SII</a:t>
            </a:r>
            <a:endParaRPr lang="es-ES" altLang="es-CL" sz="1600" b="1">
              <a:latin typeface="Tahoma" panose="020B0604030504040204" pitchFamily="34" charset="0"/>
            </a:endParaRPr>
          </a:p>
        </p:txBody>
      </p:sp>
      <p:sp>
        <p:nvSpPr>
          <p:cNvPr id="4117" name="Text Box 24"/>
          <p:cNvSpPr txBox="1">
            <a:spLocks noChangeArrowheads="1"/>
          </p:cNvSpPr>
          <p:nvPr/>
        </p:nvSpPr>
        <p:spPr bwMode="auto">
          <a:xfrm>
            <a:off x="4067175" y="3355975"/>
            <a:ext cx="14398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s-CL" altLang="es-CL" sz="1600" b="1">
                <a:latin typeface="Tahoma" panose="020B0604030504040204" pitchFamily="34" charset="0"/>
              </a:rPr>
              <a:t>Revisión en Aduana</a:t>
            </a:r>
            <a:endParaRPr lang="es-ES" altLang="es-CL" sz="1600" b="1">
              <a:latin typeface="Tahoma" panose="020B0604030504040204" pitchFamily="34" charset="0"/>
            </a:endParaRPr>
          </a:p>
        </p:txBody>
      </p:sp>
      <p:sp>
        <p:nvSpPr>
          <p:cNvPr id="4118" name="Text Box 25"/>
          <p:cNvSpPr txBox="1">
            <a:spLocks noChangeArrowheads="1"/>
          </p:cNvSpPr>
          <p:nvPr/>
        </p:nvSpPr>
        <p:spPr bwMode="auto">
          <a:xfrm>
            <a:off x="755650" y="765907"/>
            <a:ext cx="76327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s-CL" altLang="es-CL" sz="2000" b="1" dirty="0">
                <a:latin typeface="Tahoma" panose="020B0604030504040204" pitchFamily="34" charset="0"/>
              </a:rPr>
              <a:t>Procedimiento Actual Importación de Tabaco Manufacturado</a:t>
            </a:r>
            <a:endParaRPr lang="es-ES" altLang="es-CL" sz="2000" b="1" dirty="0">
              <a:latin typeface="Tahoma" panose="020B0604030504040204" pitchFamily="34" charset="0"/>
            </a:endParaRPr>
          </a:p>
        </p:txBody>
      </p:sp>
      <p:pic>
        <p:nvPicPr>
          <p:cNvPr id="4119" name="Picture 26" descr="j038343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7900" y="1771650"/>
            <a:ext cx="1027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0" name="AutoShape 27"/>
          <p:cNvSpPr>
            <a:spLocks noChangeArrowheads="1"/>
          </p:cNvSpPr>
          <p:nvPr/>
        </p:nvSpPr>
        <p:spPr bwMode="auto">
          <a:xfrm>
            <a:off x="6011863" y="2205038"/>
            <a:ext cx="720725" cy="215900"/>
          </a:xfrm>
          <a:prstGeom prst="rightArrow">
            <a:avLst>
              <a:gd name="adj1" fmla="val 50000"/>
              <a:gd name="adj2" fmla="val 83456"/>
            </a:avLst>
          </a:prstGeom>
          <a:solidFill>
            <a:schemeClr val="accent1"/>
          </a:solidFill>
          <a:ln w="9525">
            <a:solidFill>
              <a:schemeClr val="accent1"/>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CL"/>
          </a:p>
        </p:txBody>
      </p:sp>
      <p:sp>
        <p:nvSpPr>
          <p:cNvPr id="4121" name="Text Box 28"/>
          <p:cNvSpPr txBox="1">
            <a:spLocks noChangeArrowheads="1"/>
          </p:cNvSpPr>
          <p:nvPr/>
        </p:nvSpPr>
        <p:spPr bwMode="auto">
          <a:xfrm>
            <a:off x="3759038" y="1483770"/>
            <a:ext cx="10795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s-CL" altLang="es-CL" sz="900" b="1" dirty="0" smtClean="0">
                <a:latin typeface="Tahoma" panose="020B0604030504040204" pitchFamily="34" charset="0"/>
              </a:rPr>
              <a:t>DIN Pagada</a:t>
            </a:r>
          </a:p>
          <a:p>
            <a:pPr eaLnBrk="1" hangingPunct="1">
              <a:spcBef>
                <a:spcPct val="50000"/>
              </a:spcBef>
            </a:pPr>
            <a:r>
              <a:rPr lang="es-CL" altLang="es-CL" sz="1600" b="1" dirty="0" smtClean="0">
                <a:latin typeface="Tahoma" panose="020B0604030504040204" pitchFamily="34" charset="0"/>
              </a:rPr>
              <a:t>Revisión </a:t>
            </a:r>
            <a:r>
              <a:rPr lang="es-CL" altLang="es-CL" sz="1600" b="1" dirty="0">
                <a:latin typeface="Tahoma" panose="020B0604030504040204" pitchFamily="34" charset="0"/>
              </a:rPr>
              <a:t>Aduana</a:t>
            </a:r>
            <a:endParaRPr lang="es-ES" altLang="es-CL" sz="1600" b="1" dirty="0">
              <a:latin typeface="Tahoma" panose="020B0604030504040204" pitchFamily="34" charset="0"/>
            </a:endParaRPr>
          </a:p>
        </p:txBody>
      </p:sp>
      <p:sp>
        <p:nvSpPr>
          <p:cNvPr id="4122" name="Text Box 29"/>
          <p:cNvSpPr txBox="1">
            <a:spLocks noChangeArrowheads="1"/>
          </p:cNvSpPr>
          <p:nvPr/>
        </p:nvSpPr>
        <p:spPr bwMode="auto">
          <a:xfrm>
            <a:off x="7667625" y="2779713"/>
            <a:ext cx="1079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s-CL" altLang="es-CL" sz="1600" b="1">
                <a:latin typeface="Tahoma" panose="020B0604030504040204" pitchFamily="34" charset="0"/>
              </a:rPr>
              <a:t>Solicita GLTD en SII</a:t>
            </a:r>
            <a:endParaRPr lang="es-ES" altLang="es-CL" sz="1600" b="1">
              <a:latin typeface="Tahoma" panose="020B0604030504040204" pitchFamily="34" charset="0"/>
            </a:endParaRPr>
          </a:p>
        </p:txBody>
      </p:sp>
      <p:sp>
        <p:nvSpPr>
          <p:cNvPr id="27" name="Rectángulo 26"/>
          <p:cNvSpPr/>
          <p:nvPr/>
        </p:nvSpPr>
        <p:spPr>
          <a:xfrm flipH="1">
            <a:off x="0" y="0"/>
            <a:ext cx="486226" cy="6858000"/>
          </a:xfrm>
          <a:prstGeom prst="rect">
            <a:avLst/>
          </a:prstGeom>
          <a:gradFill flip="none" rotWithShape="1">
            <a:gsLst>
              <a:gs pos="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8" name="Rectángulo 27"/>
          <p:cNvSpPr/>
          <p:nvPr/>
        </p:nvSpPr>
        <p:spPr>
          <a:xfrm flipH="1">
            <a:off x="486226" y="175793"/>
            <a:ext cx="8652992" cy="578146"/>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29" name="Imagen 28"/>
          <p:cNvPicPr>
            <a:picLocks noChangeAspect="1"/>
          </p:cNvPicPr>
          <p:nvPr/>
        </p:nvPicPr>
        <p:blipFill rotWithShape="1">
          <a:blip r:embed="rId8"/>
          <a:srcRect r="-12433" b="55056"/>
          <a:stretch/>
        </p:blipFill>
        <p:spPr>
          <a:xfrm>
            <a:off x="87460" y="6303983"/>
            <a:ext cx="354164" cy="278093"/>
          </a:xfrm>
          <a:prstGeom prst="rect">
            <a:avLst/>
          </a:prstGeom>
        </p:spPr>
      </p:pic>
      <p:pic>
        <p:nvPicPr>
          <p:cNvPr id="30" name="Imagen 29"/>
          <p:cNvPicPr>
            <a:picLocks noChangeAspect="1"/>
          </p:cNvPicPr>
          <p:nvPr/>
        </p:nvPicPr>
        <p:blipFill>
          <a:blip r:embed="rId9"/>
          <a:stretch>
            <a:fillRect/>
          </a:stretch>
        </p:blipFill>
        <p:spPr>
          <a:xfrm flipH="1">
            <a:off x="396502" y="175278"/>
            <a:ext cx="89865" cy="679591"/>
          </a:xfrm>
          <a:prstGeom prst="rect">
            <a:avLst/>
          </a:prstGeom>
        </p:spPr>
      </p:pic>
    </p:spTree>
    <p:extLst>
      <p:ext uri="{BB962C8B-B14F-4D97-AF65-F5344CB8AC3E}">
        <p14:creationId xmlns:p14="http://schemas.microsoft.com/office/powerpoint/2010/main" val="3810636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title"/>
          </p:nvPr>
        </p:nvSpPr>
        <p:spPr>
          <a:xfrm>
            <a:off x="992856" y="753939"/>
            <a:ext cx="8075612" cy="633413"/>
          </a:xfrm>
        </p:spPr>
        <p:txBody>
          <a:bodyPr/>
          <a:lstStyle/>
          <a:p>
            <a:pPr eaLnBrk="1" hangingPunct="1"/>
            <a:r>
              <a:rPr lang="es-CL" altLang="es-CL" sz="3600" b="1" dirty="0" smtClean="0"/>
              <a:t>Impuesto a los Tabacos</a:t>
            </a:r>
          </a:p>
        </p:txBody>
      </p:sp>
      <p:sp>
        <p:nvSpPr>
          <p:cNvPr id="5" name="CuadroTexto 4"/>
          <p:cNvSpPr txBox="1"/>
          <p:nvPr/>
        </p:nvSpPr>
        <p:spPr>
          <a:xfrm>
            <a:off x="992715" y="1230723"/>
            <a:ext cx="3528392" cy="369332"/>
          </a:xfrm>
          <a:prstGeom prst="rect">
            <a:avLst/>
          </a:prstGeom>
          <a:noFill/>
        </p:spPr>
        <p:txBody>
          <a:bodyPr wrap="square" rtlCol="0">
            <a:spAutoFit/>
          </a:bodyPr>
          <a:lstStyle/>
          <a:p>
            <a:r>
              <a:rPr lang="es-CL" dirty="0" smtClean="0"/>
              <a:t>Cifras del Impuesto</a:t>
            </a:r>
            <a:endParaRPr lang="es-CL" dirty="0"/>
          </a:p>
        </p:txBody>
      </p:sp>
      <p:sp>
        <p:nvSpPr>
          <p:cNvPr id="6" name="Rectángulo 5"/>
          <p:cNvSpPr/>
          <p:nvPr/>
        </p:nvSpPr>
        <p:spPr>
          <a:xfrm flipH="1">
            <a:off x="0" y="0"/>
            <a:ext cx="486226" cy="6858000"/>
          </a:xfrm>
          <a:prstGeom prst="rect">
            <a:avLst/>
          </a:prstGeom>
          <a:gradFill flip="none" rotWithShape="1">
            <a:gsLst>
              <a:gs pos="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7" name="Rectángulo 6"/>
          <p:cNvSpPr/>
          <p:nvPr/>
        </p:nvSpPr>
        <p:spPr>
          <a:xfrm flipH="1">
            <a:off x="486226" y="175793"/>
            <a:ext cx="8652992" cy="578146"/>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8" name="Imagen 7"/>
          <p:cNvPicPr>
            <a:picLocks noChangeAspect="1"/>
          </p:cNvPicPr>
          <p:nvPr/>
        </p:nvPicPr>
        <p:blipFill rotWithShape="1">
          <a:blip r:embed="rId3"/>
          <a:srcRect r="-12433" b="55056"/>
          <a:stretch/>
        </p:blipFill>
        <p:spPr>
          <a:xfrm>
            <a:off x="87460" y="6303983"/>
            <a:ext cx="354164" cy="278093"/>
          </a:xfrm>
          <a:prstGeom prst="rect">
            <a:avLst/>
          </a:prstGeom>
        </p:spPr>
      </p:pic>
      <p:pic>
        <p:nvPicPr>
          <p:cNvPr id="10" name="Imagen 9"/>
          <p:cNvPicPr>
            <a:picLocks noChangeAspect="1"/>
          </p:cNvPicPr>
          <p:nvPr/>
        </p:nvPicPr>
        <p:blipFill>
          <a:blip r:embed="rId4"/>
          <a:stretch>
            <a:fillRect/>
          </a:stretch>
        </p:blipFill>
        <p:spPr>
          <a:xfrm flipH="1">
            <a:off x="396502" y="175278"/>
            <a:ext cx="89865" cy="679591"/>
          </a:xfrm>
          <a:prstGeom prst="rect">
            <a:avLst/>
          </a:prstGeom>
        </p:spPr>
      </p:pic>
      <p:sp>
        <p:nvSpPr>
          <p:cNvPr id="12" name="Rectángulo 11"/>
          <p:cNvSpPr/>
          <p:nvPr/>
        </p:nvSpPr>
        <p:spPr>
          <a:xfrm>
            <a:off x="992715" y="4255708"/>
            <a:ext cx="4710713" cy="307777"/>
          </a:xfrm>
          <a:prstGeom prst="rect">
            <a:avLst/>
          </a:prstGeom>
        </p:spPr>
        <p:txBody>
          <a:bodyPr wrap="none">
            <a:spAutoFit/>
          </a:bodyPr>
          <a:lstStyle/>
          <a:p>
            <a:r>
              <a:rPr lang="es-CL" sz="1400" b="1" dirty="0">
                <a:solidFill>
                  <a:srgbClr val="000000"/>
                </a:solidFill>
                <a:latin typeface="Calibri" panose="020F0502020204030204" pitchFamily="34" charset="0"/>
              </a:rPr>
              <a:t>Impuestos declarados en </a:t>
            </a:r>
            <a:r>
              <a:rPr lang="es-CL" sz="1400" b="1" dirty="0" smtClean="0">
                <a:solidFill>
                  <a:srgbClr val="000000"/>
                </a:solidFill>
                <a:latin typeface="Calibri" panose="020F0502020204030204" pitchFamily="34" charset="0"/>
              </a:rPr>
              <a:t>Declaraciones de Ingreso Año </a:t>
            </a:r>
            <a:r>
              <a:rPr lang="es-CL" sz="1400" b="1" dirty="0">
                <a:solidFill>
                  <a:srgbClr val="000000"/>
                </a:solidFill>
                <a:latin typeface="Calibri" panose="020F0502020204030204" pitchFamily="34" charset="0"/>
              </a:rPr>
              <a:t>2013</a:t>
            </a:r>
            <a:r>
              <a:rPr lang="es-CL" sz="1400" dirty="0"/>
              <a:t> </a:t>
            </a:r>
          </a:p>
        </p:txBody>
      </p:sp>
      <p:graphicFrame>
        <p:nvGraphicFramePr>
          <p:cNvPr id="13" name="Objeto 12"/>
          <p:cNvGraphicFramePr>
            <a:graphicFrameLocks noChangeAspect="1"/>
          </p:cNvGraphicFramePr>
          <p:nvPr>
            <p:extLst>
              <p:ext uri="{D42A27DB-BD31-4B8C-83A1-F6EECF244321}">
                <p14:modId xmlns:p14="http://schemas.microsoft.com/office/powerpoint/2010/main" val="3274603469"/>
              </p:ext>
            </p:extLst>
          </p:nvPr>
        </p:nvGraphicFramePr>
        <p:xfrm>
          <a:off x="1101401" y="1734631"/>
          <a:ext cx="5448300" cy="2247900"/>
        </p:xfrm>
        <a:graphic>
          <a:graphicData uri="http://schemas.openxmlformats.org/presentationml/2006/ole">
            <mc:AlternateContent xmlns:mc="http://schemas.openxmlformats.org/markup-compatibility/2006">
              <mc:Choice xmlns:v="urn:schemas-microsoft-com:vml" Requires="v">
                <p:oleObj spid="_x0000_s3092" name="Hoja de cálculo" r:id="rId5" imgW="5448367" imgH="2247921" progId="Excel.Sheet.12">
                  <p:embed/>
                </p:oleObj>
              </mc:Choice>
              <mc:Fallback>
                <p:oleObj name="Hoja de cálculo" r:id="rId5" imgW="5448367" imgH="2247921" progId="Excel.Sheet.12">
                  <p:embed/>
                  <p:pic>
                    <p:nvPicPr>
                      <p:cNvPr id="0" name=""/>
                      <p:cNvPicPr/>
                      <p:nvPr/>
                    </p:nvPicPr>
                    <p:blipFill>
                      <a:blip r:embed="rId6"/>
                      <a:stretch>
                        <a:fillRect/>
                      </a:stretch>
                    </p:blipFill>
                    <p:spPr>
                      <a:xfrm>
                        <a:off x="1101401" y="1734631"/>
                        <a:ext cx="5448300" cy="2247900"/>
                      </a:xfrm>
                      <a:prstGeom prst="rect">
                        <a:avLst/>
                      </a:prstGeom>
                    </p:spPr>
                  </p:pic>
                </p:oleObj>
              </mc:Fallback>
            </mc:AlternateContent>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1707734863"/>
              </p:ext>
            </p:extLst>
          </p:nvPr>
        </p:nvGraphicFramePr>
        <p:xfrm>
          <a:off x="992715" y="4633929"/>
          <a:ext cx="7607300" cy="1552575"/>
        </p:xfrm>
        <a:graphic>
          <a:graphicData uri="http://schemas.openxmlformats.org/drawingml/2006/table">
            <a:tbl>
              <a:tblPr/>
              <a:tblGrid>
                <a:gridCol w="2116607"/>
                <a:gridCol w="1022630"/>
                <a:gridCol w="1117759"/>
                <a:gridCol w="1117759"/>
                <a:gridCol w="1117759"/>
                <a:gridCol w="1114786"/>
              </a:tblGrid>
              <a:tr h="390525">
                <a:tc rowSpan="2">
                  <a:txBody>
                    <a:bodyPr/>
                    <a:lstStyle/>
                    <a:p>
                      <a:pPr algn="ctr" fontAlgn="ctr"/>
                      <a:r>
                        <a:rPr lang="es-CL" sz="1100" b="1" i="0" u="none" strike="noStrike">
                          <a:solidFill>
                            <a:srgbClr val="000000"/>
                          </a:solidFill>
                          <a:effectLst/>
                          <a:latin typeface="Calibri" panose="020F0502020204030204" pitchFamily="34" charset="0"/>
                        </a:rPr>
                        <a:t>Importaciones </a:t>
                      </a:r>
                      <a:br>
                        <a:rPr lang="es-CL" sz="1100" b="1" i="0" u="none" strike="noStrike">
                          <a:solidFill>
                            <a:srgbClr val="000000"/>
                          </a:solidFill>
                          <a:effectLst/>
                          <a:latin typeface="Calibri" panose="020F0502020204030204" pitchFamily="34" charset="0"/>
                        </a:rPr>
                      </a:br>
                      <a:r>
                        <a:rPr lang="es-CL" sz="1100" b="1" i="0" u="none" strike="noStrike">
                          <a:solidFill>
                            <a:srgbClr val="000000"/>
                          </a:solidFill>
                          <a:effectLst/>
                          <a:latin typeface="Calibri" panose="020F0502020204030204" pitchFamily="34" charset="0"/>
                        </a:rPr>
                        <a:t>Tipo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gridSpan="5">
                  <a:txBody>
                    <a:bodyPr/>
                    <a:lstStyle/>
                    <a:p>
                      <a:pPr algn="ctr" fontAlgn="b"/>
                      <a:r>
                        <a:rPr lang="es-CL" sz="1100" b="1" i="0" u="none" strike="noStrike">
                          <a:solidFill>
                            <a:srgbClr val="000000"/>
                          </a:solidFill>
                          <a:effectLst/>
                          <a:latin typeface="Calibri" panose="020F0502020204030204" pitchFamily="34" charset="0"/>
                        </a:rPr>
                        <a:t>2013</a:t>
                      </a:r>
                      <a:br>
                        <a:rPr lang="es-CL" sz="1100" b="1" i="0" u="none" strike="noStrike">
                          <a:solidFill>
                            <a:srgbClr val="000000"/>
                          </a:solidFill>
                          <a:effectLst/>
                          <a:latin typeface="Calibri" panose="020F0502020204030204" pitchFamily="34" charset="0"/>
                        </a:rPr>
                      </a:br>
                      <a:r>
                        <a:rPr lang="es-CL" sz="1100" b="1" i="0" u="none" strike="noStrike">
                          <a:solidFill>
                            <a:srgbClr val="000000"/>
                          </a:solidFill>
                          <a:effectLst/>
                          <a:latin typeface="Calibri" panose="020F0502020204030204" pitchFamily="34" charset="0"/>
                        </a:rPr>
                        <a:t>Monto US$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771525">
                <a:tc vMerge="1">
                  <a:txBody>
                    <a:bodyPr/>
                    <a:lstStyle/>
                    <a:p>
                      <a:endParaRPr lang="es-CL"/>
                    </a:p>
                  </a:txBody>
                  <a:tcPr/>
                </a:tc>
                <a:tc>
                  <a:txBody>
                    <a:bodyPr/>
                    <a:lstStyle/>
                    <a:p>
                      <a:pPr algn="ctr" fontAlgn="ctr"/>
                      <a:r>
                        <a:rPr lang="es-CL" sz="1100" b="1" i="0" u="none" strike="noStrike">
                          <a:solidFill>
                            <a:srgbClr val="000000"/>
                          </a:solidFill>
                          <a:effectLst/>
                          <a:latin typeface="Calibri" panose="020F0502020204030204" pitchFamily="34" charset="0"/>
                        </a:rPr>
                        <a:t>CIF 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s-CL" sz="1100" b="1" i="0" u="none" strike="noStrike">
                          <a:solidFill>
                            <a:srgbClr val="000000"/>
                          </a:solidFill>
                          <a:effectLst/>
                          <a:latin typeface="Calibri" panose="020F0502020204030204" pitchFamily="34" charset="0"/>
                        </a:rPr>
                        <a:t>Derechos Ad valorem, Ley N° 18.525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s-CL" sz="1100" b="1" i="0" u="none" strike="noStrike">
                          <a:solidFill>
                            <a:srgbClr val="000000"/>
                          </a:solidFill>
                          <a:effectLst/>
                          <a:latin typeface="Calibri" panose="020F0502020204030204" pitchFamily="34" charset="0"/>
                        </a:rPr>
                        <a:t>Impuesto a las ventas y servicios, D.L. 825, Art. 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s-CL" sz="1100" b="1" i="0" u="none" strike="noStrike">
                          <a:solidFill>
                            <a:srgbClr val="000000"/>
                          </a:solidFill>
                          <a:effectLst/>
                          <a:latin typeface="Calibri" panose="020F0502020204030204" pitchFamily="34" charset="0"/>
                        </a:rPr>
                        <a:t>Impuesto a los tabacos, cigarros, cigarrillos. Arts. 3, 4 y 5 D.L. 828/74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s-CL" sz="1100" b="1" i="0" u="none" strike="noStrike">
                          <a:solidFill>
                            <a:srgbClr val="000000"/>
                          </a:solidFill>
                          <a:effectLst/>
                          <a:latin typeface="Calibri" panose="020F0502020204030204" pitchFamily="34" charset="0"/>
                        </a:rPr>
                        <a:t>Impto. Específico cigarrillos. Art. 4 D.L. 828/74 Ley N° 20.455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190500">
                <a:tc>
                  <a:txBody>
                    <a:bodyPr/>
                    <a:lstStyle/>
                    <a:p>
                      <a:pPr algn="l" fontAlgn="b"/>
                      <a:r>
                        <a:rPr lang="es-CL" sz="1100" b="1" i="0" u="none" strike="noStrike">
                          <a:solidFill>
                            <a:srgbClr val="000000"/>
                          </a:solidFill>
                          <a:effectLst/>
                          <a:latin typeface="Calibri" panose="020F0502020204030204" pitchFamily="34" charset="0"/>
                        </a:rPr>
                        <a:t>Cigarrillos que contengan tabaco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100" b="0" i="0" u="none" strike="noStrike">
                          <a:solidFill>
                            <a:srgbClr val="000000"/>
                          </a:solidFill>
                          <a:effectLst/>
                          <a:latin typeface="Calibri" panose="020F0502020204030204" pitchFamily="34" charset="0"/>
                        </a:rPr>
                        <a:t>20.047.956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100" b="0" i="0" u="none" strike="noStrike">
                          <a:solidFill>
                            <a:srgbClr val="000000"/>
                          </a:solidFill>
                          <a:effectLst/>
                          <a:latin typeface="Calibri" panose="020F0502020204030204" pitchFamily="34" charset="0"/>
                        </a:rPr>
                        <a:t>9.688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100" b="0" i="0" u="none" strike="noStrike">
                          <a:solidFill>
                            <a:srgbClr val="000000"/>
                          </a:solidFill>
                          <a:effectLst/>
                          <a:latin typeface="Calibri" panose="020F0502020204030204" pitchFamily="34" charset="0"/>
                        </a:rPr>
                        <a:t>18.907.792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100" b="0" i="0" u="none" strike="noStrike">
                          <a:solidFill>
                            <a:srgbClr val="000000"/>
                          </a:solidFill>
                          <a:effectLst/>
                          <a:latin typeface="Calibri" panose="020F0502020204030204" pitchFamily="34" charset="0"/>
                        </a:rPr>
                        <a:t>80.904.467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1100" b="0" i="0" u="none" strike="noStrike">
                          <a:solidFill>
                            <a:srgbClr val="000000"/>
                          </a:solidFill>
                          <a:effectLst/>
                          <a:latin typeface="Calibri" panose="020F0502020204030204" pitchFamily="34" charset="0"/>
                        </a:rPr>
                        <a:t>9.102.092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es-CL" sz="1100" b="1" i="0" u="none" strike="noStrike">
                          <a:solidFill>
                            <a:srgbClr val="000000"/>
                          </a:solidFill>
                          <a:effectLst/>
                          <a:latin typeface="Calibri" panose="020F0502020204030204" pitchFamily="34" charset="0"/>
                        </a:rPr>
                        <a:t>Otras formas de tabaco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0" i="0" u="none" strike="noStrike">
                          <a:solidFill>
                            <a:srgbClr val="000000"/>
                          </a:solidFill>
                          <a:effectLst/>
                          <a:latin typeface="Calibri" panose="020F0502020204030204" pitchFamily="34" charset="0"/>
                        </a:rPr>
                        <a:t>4.815.828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0" i="0" u="none" strike="noStrike">
                          <a:solidFill>
                            <a:srgbClr val="000000"/>
                          </a:solidFill>
                          <a:effectLst/>
                          <a:latin typeface="Calibri" panose="020F0502020204030204" pitchFamily="34" charset="0"/>
                        </a:rPr>
                        <a:t>58.526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0" i="0" u="none" strike="noStrike">
                          <a:solidFill>
                            <a:srgbClr val="000000"/>
                          </a:solidFill>
                          <a:effectLst/>
                          <a:latin typeface="Calibri" panose="020F0502020204030204" pitchFamily="34" charset="0"/>
                        </a:rPr>
                        <a:t>394.763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0" i="0" u="none" strike="noStrike">
                          <a:solidFill>
                            <a:srgbClr val="000000"/>
                          </a:solidFill>
                          <a:effectLst/>
                          <a:latin typeface="Calibri" panose="020F0502020204030204" pitchFamily="34" charset="0"/>
                        </a:rPr>
                        <a:t>674.482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CL"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98060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flipH="1">
            <a:off x="0" y="0"/>
            <a:ext cx="486226" cy="6858000"/>
          </a:xfrm>
          <a:prstGeom prst="rect">
            <a:avLst/>
          </a:prstGeom>
          <a:gradFill flip="none" rotWithShape="1">
            <a:gsLst>
              <a:gs pos="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Rectángulo 1"/>
          <p:cNvSpPr/>
          <p:nvPr/>
        </p:nvSpPr>
        <p:spPr>
          <a:xfrm flipH="1">
            <a:off x="486226" y="175793"/>
            <a:ext cx="8652992" cy="578146"/>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9" name="Imagen 8"/>
          <p:cNvPicPr>
            <a:picLocks noChangeAspect="1"/>
          </p:cNvPicPr>
          <p:nvPr/>
        </p:nvPicPr>
        <p:blipFill rotWithShape="1">
          <a:blip r:embed="rId3"/>
          <a:srcRect r="-12433" b="55056"/>
          <a:stretch/>
        </p:blipFill>
        <p:spPr>
          <a:xfrm>
            <a:off x="87460" y="6303983"/>
            <a:ext cx="354164" cy="278093"/>
          </a:xfrm>
          <a:prstGeom prst="rect">
            <a:avLst/>
          </a:prstGeom>
        </p:spPr>
      </p:pic>
      <p:pic>
        <p:nvPicPr>
          <p:cNvPr id="28" name="Imagen 27"/>
          <p:cNvPicPr>
            <a:picLocks noChangeAspect="1"/>
          </p:cNvPicPr>
          <p:nvPr/>
        </p:nvPicPr>
        <p:blipFill>
          <a:blip r:embed="rId4"/>
          <a:stretch>
            <a:fillRect/>
          </a:stretch>
        </p:blipFill>
        <p:spPr>
          <a:xfrm flipH="1">
            <a:off x="396502" y="175278"/>
            <a:ext cx="89865" cy="679591"/>
          </a:xfrm>
          <a:prstGeom prst="rect">
            <a:avLst/>
          </a:prstGeom>
        </p:spPr>
      </p:pic>
      <p:sp>
        <p:nvSpPr>
          <p:cNvPr id="3" name="Marcador de número de diapositiva 2"/>
          <p:cNvSpPr>
            <a:spLocks noGrp="1"/>
          </p:cNvSpPr>
          <p:nvPr>
            <p:ph type="sldNum" sz="quarter" idx="12"/>
          </p:nvPr>
        </p:nvSpPr>
        <p:spPr/>
        <p:txBody>
          <a:bodyPr/>
          <a:lstStyle/>
          <a:p>
            <a:fld id="{B203E31A-0DA8-45C4-ABA7-B9EC261058D4}" type="slidenum">
              <a:rPr lang="es-CL" smtClean="0">
                <a:solidFill>
                  <a:prstClr val="black">
                    <a:tint val="75000"/>
                  </a:prstClr>
                </a:solidFill>
              </a:rPr>
              <a:pPr/>
              <a:t>12</a:t>
            </a:fld>
            <a:endParaRPr lang="es-CL">
              <a:solidFill>
                <a:prstClr val="black">
                  <a:tint val="75000"/>
                </a:prstClr>
              </a:solidFill>
            </a:endParaRPr>
          </a:p>
        </p:txBody>
      </p:sp>
      <p:pic>
        <p:nvPicPr>
          <p:cNvPr id="5" name="Imagen 4"/>
          <p:cNvPicPr>
            <a:picLocks noChangeAspect="1"/>
          </p:cNvPicPr>
          <p:nvPr/>
        </p:nvPicPr>
        <p:blipFill>
          <a:blip r:embed="rId5"/>
          <a:stretch>
            <a:fillRect/>
          </a:stretch>
        </p:blipFill>
        <p:spPr>
          <a:xfrm>
            <a:off x="400615" y="1288471"/>
            <a:ext cx="8713984" cy="4682734"/>
          </a:xfrm>
          <a:prstGeom prst="rect">
            <a:avLst/>
          </a:prstGeom>
        </p:spPr>
      </p:pic>
      <p:sp>
        <p:nvSpPr>
          <p:cNvPr id="15" name="CuadroTexto 14"/>
          <p:cNvSpPr txBox="1"/>
          <p:nvPr/>
        </p:nvSpPr>
        <p:spPr>
          <a:xfrm>
            <a:off x="575950" y="296573"/>
            <a:ext cx="5339539" cy="338554"/>
          </a:xfrm>
          <a:prstGeom prst="rect">
            <a:avLst/>
          </a:prstGeom>
          <a:noFill/>
        </p:spPr>
        <p:txBody>
          <a:bodyPr wrap="none" rtlCol="0">
            <a:spAutoFit/>
          </a:bodyPr>
          <a:lstStyle/>
          <a:p>
            <a:pPr algn="just">
              <a:defRPr/>
            </a:pPr>
            <a:r>
              <a:rPr lang="es-CL" altLang="es-CL" sz="1600" b="1" dirty="0" smtClean="0">
                <a:solidFill>
                  <a:schemeClr val="bg1"/>
                </a:solidFill>
              </a:rPr>
              <a:t>Flujo Propuesto para el Sistema de Trazabilidad de Cigarrillos</a:t>
            </a:r>
            <a:endParaRPr lang="es-CL" altLang="es-CL" sz="1600" b="1" dirty="0">
              <a:solidFill>
                <a:schemeClr val="bg1"/>
              </a:solidFill>
            </a:endParaRPr>
          </a:p>
        </p:txBody>
      </p:sp>
    </p:spTree>
    <p:extLst>
      <p:ext uri="{BB962C8B-B14F-4D97-AF65-F5344CB8AC3E}">
        <p14:creationId xmlns:p14="http://schemas.microsoft.com/office/powerpoint/2010/main" val="1444866690"/>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flipH="1">
            <a:off x="0" y="0"/>
            <a:ext cx="486226" cy="6858000"/>
          </a:xfrm>
          <a:prstGeom prst="rect">
            <a:avLst/>
          </a:prstGeom>
          <a:gradFill flip="none" rotWithShape="1">
            <a:gsLst>
              <a:gs pos="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Rectángulo 1"/>
          <p:cNvSpPr/>
          <p:nvPr/>
        </p:nvSpPr>
        <p:spPr>
          <a:xfrm flipH="1">
            <a:off x="486226" y="175793"/>
            <a:ext cx="8652992" cy="578146"/>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9" name="Imagen 8"/>
          <p:cNvPicPr>
            <a:picLocks noChangeAspect="1"/>
          </p:cNvPicPr>
          <p:nvPr/>
        </p:nvPicPr>
        <p:blipFill rotWithShape="1">
          <a:blip r:embed="rId3"/>
          <a:srcRect r="-12433" b="55056"/>
          <a:stretch/>
        </p:blipFill>
        <p:spPr>
          <a:xfrm>
            <a:off x="87460" y="6303983"/>
            <a:ext cx="354164" cy="278093"/>
          </a:xfrm>
          <a:prstGeom prst="rect">
            <a:avLst/>
          </a:prstGeom>
        </p:spPr>
      </p:pic>
      <p:pic>
        <p:nvPicPr>
          <p:cNvPr id="28" name="Imagen 27"/>
          <p:cNvPicPr>
            <a:picLocks noChangeAspect="1"/>
          </p:cNvPicPr>
          <p:nvPr/>
        </p:nvPicPr>
        <p:blipFill>
          <a:blip r:embed="rId4"/>
          <a:stretch>
            <a:fillRect/>
          </a:stretch>
        </p:blipFill>
        <p:spPr>
          <a:xfrm flipH="1">
            <a:off x="396502" y="175278"/>
            <a:ext cx="89865" cy="679591"/>
          </a:xfrm>
          <a:prstGeom prst="rect">
            <a:avLst/>
          </a:prstGeom>
        </p:spPr>
      </p:pic>
      <p:sp>
        <p:nvSpPr>
          <p:cNvPr id="3" name="Marcador de número de diapositiva 2"/>
          <p:cNvSpPr>
            <a:spLocks noGrp="1"/>
          </p:cNvSpPr>
          <p:nvPr>
            <p:ph type="sldNum" sz="quarter" idx="12"/>
          </p:nvPr>
        </p:nvSpPr>
        <p:spPr/>
        <p:txBody>
          <a:bodyPr/>
          <a:lstStyle/>
          <a:p>
            <a:fld id="{B203E31A-0DA8-45C4-ABA7-B9EC261058D4}" type="slidenum">
              <a:rPr lang="es-CL" smtClean="0">
                <a:solidFill>
                  <a:prstClr val="black">
                    <a:tint val="75000"/>
                  </a:prstClr>
                </a:solidFill>
              </a:rPr>
              <a:pPr/>
              <a:t>13</a:t>
            </a:fld>
            <a:endParaRPr lang="es-CL">
              <a:solidFill>
                <a:prstClr val="black">
                  <a:tint val="75000"/>
                </a:prstClr>
              </a:solidFill>
            </a:endParaRPr>
          </a:p>
        </p:txBody>
      </p:sp>
      <p:sp>
        <p:nvSpPr>
          <p:cNvPr id="22" name="CuadroTexto 21"/>
          <p:cNvSpPr txBox="1"/>
          <p:nvPr/>
        </p:nvSpPr>
        <p:spPr>
          <a:xfrm>
            <a:off x="655220" y="174436"/>
            <a:ext cx="2847254" cy="338554"/>
          </a:xfrm>
          <a:prstGeom prst="rect">
            <a:avLst/>
          </a:prstGeom>
          <a:noFill/>
        </p:spPr>
        <p:txBody>
          <a:bodyPr wrap="none" rtlCol="0">
            <a:spAutoFit/>
          </a:bodyPr>
          <a:lstStyle/>
          <a:p>
            <a:r>
              <a:rPr lang="es-CL" sz="1600" b="1" dirty="0" smtClean="0">
                <a:solidFill>
                  <a:schemeClr val="bg1"/>
                </a:solidFill>
                <a:latin typeface="Bookman Old Style" panose="02050604050505020204" pitchFamily="18" charset="0"/>
              </a:rPr>
              <a:t>Flujo Productor Nacional</a:t>
            </a:r>
            <a:endParaRPr lang="es-CL" sz="1600" b="1" dirty="0">
              <a:solidFill>
                <a:prstClr val="white"/>
              </a:solidFill>
              <a:latin typeface="Bookman Old Style" panose="02050604050505020204" pitchFamily="18" charset="0"/>
            </a:endParaRPr>
          </a:p>
        </p:txBody>
      </p:sp>
      <p:pic>
        <p:nvPicPr>
          <p:cNvPr id="4" name="Imagen 3"/>
          <p:cNvPicPr>
            <a:picLocks noChangeAspect="1"/>
          </p:cNvPicPr>
          <p:nvPr/>
        </p:nvPicPr>
        <p:blipFill>
          <a:blip r:embed="rId5"/>
          <a:stretch>
            <a:fillRect/>
          </a:stretch>
        </p:blipFill>
        <p:spPr>
          <a:xfrm>
            <a:off x="577883" y="1357745"/>
            <a:ext cx="8388569" cy="5085284"/>
          </a:xfrm>
          <a:prstGeom prst="rect">
            <a:avLst/>
          </a:prstGeom>
        </p:spPr>
      </p:pic>
    </p:spTree>
    <p:extLst>
      <p:ext uri="{BB962C8B-B14F-4D97-AF65-F5344CB8AC3E}">
        <p14:creationId xmlns:p14="http://schemas.microsoft.com/office/powerpoint/2010/main" val="2104612357"/>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flipH="1">
            <a:off x="0" y="0"/>
            <a:ext cx="486226" cy="6858000"/>
          </a:xfrm>
          <a:prstGeom prst="rect">
            <a:avLst/>
          </a:prstGeom>
          <a:gradFill flip="none" rotWithShape="1">
            <a:gsLst>
              <a:gs pos="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Rectángulo 1"/>
          <p:cNvSpPr/>
          <p:nvPr/>
        </p:nvSpPr>
        <p:spPr>
          <a:xfrm flipH="1">
            <a:off x="486226" y="175793"/>
            <a:ext cx="8652992" cy="578146"/>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9" name="Imagen 8"/>
          <p:cNvPicPr>
            <a:picLocks noChangeAspect="1"/>
          </p:cNvPicPr>
          <p:nvPr/>
        </p:nvPicPr>
        <p:blipFill rotWithShape="1">
          <a:blip r:embed="rId3"/>
          <a:srcRect r="-12433" b="55056"/>
          <a:stretch/>
        </p:blipFill>
        <p:spPr>
          <a:xfrm>
            <a:off x="87460" y="6303983"/>
            <a:ext cx="354164" cy="278093"/>
          </a:xfrm>
          <a:prstGeom prst="rect">
            <a:avLst/>
          </a:prstGeom>
        </p:spPr>
      </p:pic>
      <p:pic>
        <p:nvPicPr>
          <p:cNvPr id="28" name="Imagen 27"/>
          <p:cNvPicPr>
            <a:picLocks noChangeAspect="1"/>
          </p:cNvPicPr>
          <p:nvPr/>
        </p:nvPicPr>
        <p:blipFill>
          <a:blip r:embed="rId4"/>
          <a:stretch>
            <a:fillRect/>
          </a:stretch>
        </p:blipFill>
        <p:spPr>
          <a:xfrm flipH="1">
            <a:off x="396502" y="175278"/>
            <a:ext cx="89865" cy="679591"/>
          </a:xfrm>
          <a:prstGeom prst="rect">
            <a:avLst/>
          </a:prstGeom>
        </p:spPr>
      </p:pic>
      <p:sp>
        <p:nvSpPr>
          <p:cNvPr id="3" name="Marcador de número de diapositiva 2"/>
          <p:cNvSpPr>
            <a:spLocks noGrp="1"/>
          </p:cNvSpPr>
          <p:nvPr>
            <p:ph type="sldNum" sz="quarter" idx="12"/>
          </p:nvPr>
        </p:nvSpPr>
        <p:spPr/>
        <p:txBody>
          <a:bodyPr/>
          <a:lstStyle/>
          <a:p>
            <a:fld id="{B203E31A-0DA8-45C4-ABA7-B9EC261058D4}" type="slidenum">
              <a:rPr lang="es-CL" smtClean="0">
                <a:solidFill>
                  <a:prstClr val="black">
                    <a:tint val="75000"/>
                  </a:prstClr>
                </a:solidFill>
              </a:rPr>
              <a:pPr/>
              <a:t>14</a:t>
            </a:fld>
            <a:endParaRPr lang="es-CL">
              <a:solidFill>
                <a:prstClr val="black">
                  <a:tint val="75000"/>
                </a:prstClr>
              </a:solidFill>
            </a:endParaRPr>
          </a:p>
        </p:txBody>
      </p:sp>
      <p:sp>
        <p:nvSpPr>
          <p:cNvPr id="22" name="CuadroTexto 21"/>
          <p:cNvSpPr txBox="1"/>
          <p:nvPr/>
        </p:nvSpPr>
        <p:spPr>
          <a:xfrm>
            <a:off x="575950" y="276207"/>
            <a:ext cx="2004075" cy="338554"/>
          </a:xfrm>
          <a:prstGeom prst="rect">
            <a:avLst/>
          </a:prstGeom>
          <a:noFill/>
        </p:spPr>
        <p:txBody>
          <a:bodyPr wrap="none" rtlCol="0">
            <a:spAutoFit/>
          </a:bodyPr>
          <a:lstStyle/>
          <a:p>
            <a:r>
              <a:rPr lang="es-CL" sz="1600" b="1" dirty="0" smtClean="0">
                <a:solidFill>
                  <a:schemeClr val="bg1"/>
                </a:solidFill>
                <a:latin typeface="Bookman Old Style" panose="02050604050505020204" pitchFamily="18" charset="0"/>
              </a:rPr>
              <a:t>Flujo Importador</a:t>
            </a:r>
            <a:endParaRPr lang="es-CL" sz="1600" b="1" dirty="0">
              <a:solidFill>
                <a:prstClr val="white"/>
              </a:solidFill>
              <a:latin typeface="Bookman Old Style" panose="02050604050505020204" pitchFamily="18" charset="0"/>
            </a:endParaRPr>
          </a:p>
        </p:txBody>
      </p:sp>
      <p:pic>
        <p:nvPicPr>
          <p:cNvPr id="5" name="Imagen 4"/>
          <p:cNvPicPr>
            <a:picLocks noChangeAspect="1"/>
          </p:cNvPicPr>
          <p:nvPr/>
        </p:nvPicPr>
        <p:blipFill>
          <a:blip r:embed="rId5"/>
          <a:stretch>
            <a:fillRect/>
          </a:stretch>
        </p:blipFill>
        <p:spPr>
          <a:xfrm>
            <a:off x="935138" y="1755875"/>
            <a:ext cx="7071568" cy="4783038"/>
          </a:xfrm>
          <a:prstGeom prst="rect">
            <a:avLst/>
          </a:prstGeom>
        </p:spPr>
      </p:pic>
    </p:spTree>
    <p:extLst>
      <p:ext uri="{BB962C8B-B14F-4D97-AF65-F5344CB8AC3E}">
        <p14:creationId xmlns:p14="http://schemas.microsoft.com/office/powerpoint/2010/main" val="1230492426"/>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flipH="1">
            <a:off x="0" y="0"/>
            <a:ext cx="486226" cy="6858000"/>
          </a:xfrm>
          <a:prstGeom prst="rect">
            <a:avLst/>
          </a:prstGeom>
          <a:gradFill flip="none" rotWithShape="1">
            <a:gsLst>
              <a:gs pos="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Rectángulo 1"/>
          <p:cNvSpPr/>
          <p:nvPr/>
        </p:nvSpPr>
        <p:spPr>
          <a:xfrm flipH="1">
            <a:off x="486226" y="175793"/>
            <a:ext cx="8652992" cy="578146"/>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9" name="Imagen 8"/>
          <p:cNvPicPr>
            <a:picLocks noChangeAspect="1"/>
          </p:cNvPicPr>
          <p:nvPr/>
        </p:nvPicPr>
        <p:blipFill rotWithShape="1">
          <a:blip r:embed="rId3"/>
          <a:srcRect r="-12433" b="55056"/>
          <a:stretch/>
        </p:blipFill>
        <p:spPr>
          <a:xfrm>
            <a:off x="87460" y="6303983"/>
            <a:ext cx="354164" cy="278093"/>
          </a:xfrm>
          <a:prstGeom prst="rect">
            <a:avLst/>
          </a:prstGeom>
        </p:spPr>
      </p:pic>
      <p:pic>
        <p:nvPicPr>
          <p:cNvPr id="28" name="Imagen 27"/>
          <p:cNvPicPr>
            <a:picLocks noChangeAspect="1"/>
          </p:cNvPicPr>
          <p:nvPr/>
        </p:nvPicPr>
        <p:blipFill>
          <a:blip r:embed="rId4"/>
          <a:stretch>
            <a:fillRect/>
          </a:stretch>
        </p:blipFill>
        <p:spPr>
          <a:xfrm flipH="1">
            <a:off x="396502" y="175278"/>
            <a:ext cx="89865" cy="679591"/>
          </a:xfrm>
          <a:prstGeom prst="rect">
            <a:avLst/>
          </a:prstGeom>
        </p:spPr>
      </p:pic>
      <p:sp>
        <p:nvSpPr>
          <p:cNvPr id="3" name="Marcador de número de diapositiva 2"/>
          <p:cNvSpPr>
            <a:spLocks noGrp="1"/>
          </p:cNvSpPr>
          <p:nvPr>
            <p:ph type="sldNum" sz="quarter" idx="12"/>
          </p:nvPr>
        </p:nvSpPr>
        <p:spPr/>
        <p:txBody>
          <a:bodyPr/>
          <a:lstStyle/>
          <a:p>
            <a:fld id="{B203E31A-0DA8-45C4-ABA7-B9EC261058D4}" type="slidenum">
              <a:rPr lang="es-CL" smtClean="0">
                <a:solidFill>
                  <a:prstClr val="black">
                    <a:tint val="75000"/>
                  </a:prstClr>
                </a:solidFill>
              </a:rPr>
              <a:pPr/>
              <a:t>15</a:t>
            </a:fld>
            <a:endParaRPr lang="es-CL">
              <a:solidFill>
                <a:prstClr val="black">
                  <a:tint val="75000"/>
                </a:prstClr>
              </a:solidFill>
            </a:endParaRPr>
          </a:p>
        </p:txBody>
      </p:sp>
      <p:sp>
        <p:nvSpPr>
          <p:cNvPr id="22" name="CuadroTexto 21"/>
          <p:cNvSpPr txBox="1"/>
          <p:nvPr/>
        </p:nvSpPr>
        <p:spPr>
          <a:xfrm>
            <a:off x="655220" y="243711"/>
            <a:ext cx="5371983" cy="338554"/>
          </a:xfrm>
          <a:prstGeom prst="rect">
            <a:avLst/>
          </a:prstGeom>
          <a:noFill/>
        </p:spPr>
        <p:txBody>
          <a:bodyPr wrap="none" rtlCol="0">
            <a:spAutoFit/>
          </a:bodyPr>
          <a:lstStyle/>
          <a:p>
            <a:r>
              <a:rPr lang="es-CL" sz="1600" b="1" dirty="0" smtClean="0">
                <a:solidFill>
                  <a:schemeClr val="bg1"/>
                </a:solidFill>
                <a:latin typeface="Bookman Old Style" panose="02050604050505020204" pitchFamily="18" charset="0"/>
              </a:rPr>
              <a:t>Flujo Fiscalización de Administración Tributaria</a:t>
            </a:r>
            <a:endParaRPr lang="es-CL" sz="1600" b="1" dirty="0">
              <a:solidFill>
                <a:prstClr val="white"/>
              </a:solidFill>
              <a:latin typeface="Bookman Old Style" panose="02050604050505020204" pitchFamily="18" charset="0"/>
            </a:endParaRPr>
          </a:p>
        </p:txBody>
      </p:sp>
      <p:pic>
        <p:nvPicPr>
          <p:cNvPr id="5" name="Imagen 4"/>
          <p:cNvPicPr>
            <a:picLocks noChangeAspect="1"/>
          </p:cNvPicPr>
          <p:nvPr/>
        </p:nvPicPr>
        <p:blipFill>
          <a:blip r:embed="rId5"/>
          <a:stretch>
            <a:fillRect/>
          </a:stretch>
        </p:blipFill>
        <p:spPr>
          <a:xfrm>
            <a:off x="655220" y="1579311"/>
            <a:ext cx="7704655" cy="3819473"/>
          </a:xfrm>
          <a:prstGeom prst="rect">
            <a:avLst/>
          </a:prstGeom>
        </p:spPr>
      </p:pic>
    </p:spTree>
    <p:extLst>
      <p:ext uri="{BB962C8B-B14F-4D97-AF65-F5344CB8AC3E}">
        <p14:creationId xmlns:p14="http://schemas.microsoft.com/office/powerpoint/2010/main" val="2569245582"/>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flipH="1">
            <a:off x="0" y="0"/>
            <a:ext cx="486226" cy="6858000"/>
          </a:xfrm>
          <a:prstGeom prst="rect">
            <a:avLst/>
          </a:prstGeom>
          <a:gradFill flip="none" rotWithShape="1">
            <a:gsLst>
              <a:gs pos="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 name="Rectángulo 1"/>
          <p:cNvSpPr/>
          <p:nvPr/>
        </p:nvSpPr>
        <p:spPr>
          <a:xfrm flipH="1">
            <a:off x="486226" y="175793"/>
            <a:ext cx="8652992" cy="578146"/>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9" name="Imagen 8"/>
          <p:cNvPicPr>
            <a:picLocks noChangeAspect="1"/>
          </p:cNvPicPr>
          <p:nvPr/>
        </p:nvPicPr>
        <p:blipFill rotWithShape="1">
          <a:blip r:embed="rId3"/>
          <a:srcRect r="-12433" b="55056"/>
          <a:stretch/>
        </p:blipFill>
        <p:spPr>
          <a:xfrm>
            <a:off x="87460" y="6303983"/>
            <a:ext cx="354164" cy="278093"/>
          </a:xfrm>
          <a:prstGeom prst="rect">
            <a:avLst/>
          </a:prstGeom>
        </p:spPr>
      </p:pic>
      <p:pic>
        <p:nvPicPr>
          <p:cNvPr id="28" name="Imagen 27"/>
          <p:cNvPicPr>
            <a:picLocks noChangeAspect="1"/>
          </p:cNvPicPr>
          <p:nvPr/>
        </p:nvPicPr>
        <p:blipFill>
          <a:blip r:embed="rId4"/>
          <a:stretch>
            <a:fillRect/>
          </a:stretch>
        </p:blipFill>
        <p:spPr>
          <a:xfrm flipH="1">
            <a:off x="396502" y="175278"/>
            <a:ext cx="89865" cy="679591"/>
          </a:xfrm>
          <a:prstGeom prst="rect">
            <a:avLst/>
          </a:prstGeom>
        </p:spPr>
      </p:pic>
      <p:sp>
        <p:nvSpPr>
          <p:cNvPr id="3" name="Marcador de número de diapositiva 2"/>
          <p:cNvSpPr>
            <a:spLocks noGrp="1"/>
          </p:cNvSpPr>
          <p:nvPr>
            <p:ph type="sldNum" sz="quarter" idx="12"/>
          </p:nvPr>
        </p:nvSpPr>
        <p:spPr/>
        <p:txBody>
          <a:bodyPr/>
          <a:lstStyle/>
          <a:p>
            <a:fld id="{B203E31A-0DA8-45C4-ABA7-B9EC261058D4}" type="slidenum">
              <a:rPr lang="es-CL" smtClean="0">
                <a:solidFill>
                  <a:prstClr val="black">
                    <a:tint val="75000"/>
                  </a:prstClr>
                </a:solidFill>
              </a:rPr>
              <a:pPr/>
              <a:t>16</a:t>
            </a:fld>
            <a:endParaRPr lang="es-CL">
              <a:solidFill>
                <a:prstClr val="black">
                  <a:tint val="75000"/>
                </a:prstClr>
              </a:solidFill>
            </a:endParaRPr>
          </a:p>
        </p:txBody>
      </p:sp>
      <p:sp>
        <p:nvSpPr>
          <p:cNvPr id="22" name="CuadroTexto 21"/>
          <p:cNvSpPr txBox="1"/>
          <p:nvPr/>
        </p:nvSpPr>
        <p:spPr>
          <a:xfrm>
            <a:off x="517417" y="260818"/>
            <a:ext cx="3631763" cy="338554"/>
          </a:xfrm>
          <a:prstGeom prst="rect">
            <a:avLst/>
          </a:prstGeom>
          <a:noFill/>
        </p:spPr>
        <p:txBody>
          <a:bodyPr wrap="none" rtlCol="0">
            <a:spAutoFit/>
          </a:bodyPr>
          <a:lstStyle/>
          <a:p>
            <a:pPr lvl="1" algn="just">
              <a:defRPr/>
            </a:pPr>
            <a:r>
              <a:rPr lang="es-CL" altLang="es-CL" sz="1600" b="1" dirty="0" smtClean="0">
                <a:solidFill>
                  <a:schemeClr val="bg1"/>
                </a:solidFill>
              </a:rPr>
              <a:t>Niveles alternativos de trazabilidad</a:t>
            </a:r>
            <a:endParaRPr lang="es-CL" altLang="es-CL" sz="1600" b="1" dirty="0">
              <a:solidFill>
                <a:schemeClr val="bg1"/>
              </a:solidFill>
            </a:endParaRPr>
          </a:p>
        </p:txBody>
      </p:sp>
      <p:graphicFrame>
        <p:nvGraphicFramePr>
          <p:cNvPr id="23" name="Tabla 22"/>
          <p:cNvGraphicFramePr>
            <a:graphicFrameLocks noGrp="1"/>
          </p:cNvGraphicFramePr>
          <p:nvPr>
            <p:extLst>
              <p:ext uri="{D42A27DB-BD31-4B8C-83A1-F6EECF244321}">
                <p14:modId xmlns:p14="http://schemas.microsoft.com/office/powerpoint/2010/main" val="138421614"/>
              </p:ext>
            </p:extLst>
          </p:nvPr>
        </p:nvGraphicFramePr>
        <p:xfrm>
          <a:off x="1523999" y="1397000"/>
          <a:ext cx="6788727" cy="4485640"/>
        </p:xfrm>
        <a:graphic>
          <a:graphicData uri="http://schemas.openxmlformats.org/drawingml/2006/table">
            <a:tbl>
              <a:tblPr firstRow="1" bandRow="1">
                <a:tableStyleId>{5C22544A-7EE6-4342-B048-85BDC9FD1C3A}</a:tableStyleId>
              </a:tblPr>
              <a:tblGrid>
                <a:gridCol w="1913187"/>
                <a:gridCol w="4875540"/>
              </a:tblGrid>
              <a:tr h="370840">
                <a:tc>
                  <a:txBody>
                    <a:bodyPr/>
                    <a:lstStyle/>
                    <a:p>
                      <a:r>
                        <a:rPr lang="es-CL" dirty="0" smtClean="0"/>
                        <a:t>Niveles</a:t>
                      </a:r>
                      <a:endParaRPr lang="es-CL" dirty="0"/>
                    </a:p>
                  </a:txBody>
                  <a:tcPr/>
                </a:tc>
                <a:tc>
                  <a:txBody>
                    <a:bodyPr/>
                    <a:lstStyle/>
                    <a:p>
                      <a:r>
                        <a:rPr lang="es-CL" dirty="0" smtClean="0"/>
                        <a:t>Características</a:t>
                      </a:r>
                      <a:r>
                        <a:rPr lang="es-CL" baseline="0" dirty="0" smtClean="0"/>
                        <a:t> Principales</a:t>
                      </a:r>
                      <a:endParaRPr lang="es-CL" dirty="0"/>
                    </a:p>
                  </a:txBody>
                  <a:tcPr/>
                </a:tc>
              </a:tr>
              <a:tr h="370840">
                <a:tc>
                  <a:txBody>
                    <a:bodyPr/>
                    <a:lstStyle/>
                    <a:p>
                      <a:r>
                        <a:rPr lang="es-CL" dirty="0" smtClean="0"/>
                        <a:t>Básico</a:t>
                      </a:r>
                      <a:endParaRPr lang="es-CL" dirty="0"/>
                    </a:p>
                  </a:txBody>
                  <a:tcPr/>
                </a:tc>
                <a:tc>
                  <a:txBody>
                    <a:bodyPr/>
                    <a:lstStyle/>
                    <a:p>
                      <a:pPr marL="285750" indent="-285750">
                        <a:buFontTx/>
                        <a:buChar char="-"/>
                      </a:pPr>
                      <a:r>
                        <a:rPr lang="es-CL" sz="1400" baseline="0" dirty="0" smtClean="0"/>
                        <a:t>Elemento distintivo visualmente con código con baja seguridad</a:t>
                      </a:r>
                    </a:p>
                    <a:p>
                      <a:pPr marL="285750" indent="-285750">
                        <a:buFontTx/>
                        <a:buChar char="-"/>
                      </a:pPr>
                      <a:r>
                        <a:rPr lang="es-CL" sz="1400" baseline="0" dirty="0" smtClean="0"/>
                        <a:t>Información de activación en base a información </a:t>
                      </a:r>
                      <a:r>
                        <a:rPr lang="es-CL" sz="1400" baseline="0" dirty="0" err="1" smtClean="0"/>
                        <a:t>batch</a:t>
                      </a:r>
                      <a:r>
                        <a:rPr lang="es-CL" sz="1400" baseline="0" dirty="0" smtClean="0"/>
                        <a:t> del productor/importador</a:t>
                      </a:r>
                    </a:p>
                    <a:p>
                      <a:pPr marL="285750" indent="-285750">
                        <a:buFontTx/>
                        <a:buChar char="-"/>
                      </a:pPr>
                      <a:r>
                        <a:rPr lang="es-CL" sz="1400" baseline="0" dirty="0" smtClean="0"/>
                        <a:t>SW y HW proporcionado por el proveedor tecnológico</a:t>
                      </a:r>
                      <a:endParaRPr lang="es-CL" sz="1400" dirty="0"/>
                    </a:p>
                  </a:txBody>
                  <a:tcPr/>
                </a:tc>
              </a:tr>
              <a:tr h="370840">
                <a:tc>
                  <a:txBody>
                    <a:bodyPr/>
                    <a:lstStyle/>
                    <a:p>
                      <a:r>
                        <a:rPr lang="es-CL" dirty="0" smtClean="0"/>
                        <a:t>Intermedio</a:t>
                      </a:r>
                      <a:endParaRPr lang="es-CL" dirty="0"/>
                    </a:p>
                  </a:txBody>
                  <a:tcPr/>
                </a:tc>
                <a:tc>
                  <a:txBody>
                    <a:bodyPr/>
                    <a:lstStyle/>
                    <a:p>
                      <a:pPr marL="285750" indent="-285750">
                        <a:buFontTx/>
                        <a:buChar char="-"/>
                      </a:pPr>
                      <a:r>
                        <a:rPr lang="es-CL" sz="1400" dirty="0" smtClean="0"/>
                        <a:t>Elemento distintivo fabricado con tintas especiales que permita identificación con Smartphone y dispositivos especiales</a:t>
                      </a:r>
                    </a:p>
                    <a:p>
                      <a:pPr marL="285750" indent="-285750">
                        <a:buFontTx/>
                        <a:buChar char="-"/>
                      </a:pPr>
                      <a:r>
                        <a:rPr lang="es-CL" sz="1400" dirty="0" smtClean="0"/>
                        <a:t>Información</a:t>
                      </a:r>
                      <a:r>
                        <a:rPr lang="es-CL" sz="1400" baseline="0" dirty="0" smtClean="0"/>
                        <a:t> automática, sin intervención de productor, desde la línea de producción o información de la DIN</a:t>
                      </a:r>
                    </a:p>
                    <a:p>
                      <a:pPr marL="285750" indent="-285750">
                        <a:buFontTx/>
                        <a:buChar char="-"/>
                      </a:pPr>
                      <a:r>
                        <a:rPr lang="es-CL" sz="1400" baseline="0" dirty="0" err="1" smtClean="0"/>
                        <a:t>Tablets</a:t>
                      </a:r>
                      <a:r>
                        <a:rPr lang="es-CL" sz="1400" baseline="0" dirty="0" smtClean="0"/>
                        <a:t> o dispositivos para la verificación del elementos distintivo</a:t>
                      </a:r>
                      <a:endParaRPr lang="es-CL" sz="1400" dirty="0"/>
                    </a:p>
                  </a:txBody>
                  <a:tcPr/>
                </a:tc>
              </a:tr>
              <a:tr h="370840">
                <a:tc>
                  <a:txBody>
                    <a:bodyPr/>
                    <a:lstStyle/>
                    <a:p>
                      <a:r>
                        <a:rPr lang="es-CL" dirty="0" smtClean="0"/>
                        <a:t>Avanzado</a:t>
                      </a:r>
                      <a:endParaRPr lang="es-CL" dirty="0"/>
                    </a:p>
                  </a:txBody>
                  <a:tcPr/>
                </a:tc>
                <a:tc>
                  <a:txBody>
                    <a:bodyPr/>
                    <a:lstStyle/>
                    <a:p>
                      <a:pPr marL="285750" indent="-285750">
                        <a:buFontTx/>
                        <a:buChar char="-"/>
                      </a:pPr>
                      <a:r>
                        <a:rPr lang="es-CL" sz="1400" dirty="0" smtClean="0"/>
                        <a:t>Elemento distintivo que permita hasta exploración</a:t>
                      </a:r>
                      <a:r>
                        <a:rPr lang="es-CL" sz="1400" baseline="0" dirty="0" smtClean="0"/>
                        <a:t> forense.</a:t>
                      </a:r>
                    </a:p>
                    <a:p>
                      <a:pPr marL="285750" indent="-285750">
                        <a:buFontTx/>
                        <a:buChar char="-"/>
                      </a:pPr>
                      <a:r>
                        <a:rPr lang="es-CL" sz="1400" baseline="0" dirty="0" smtClean="0"/>
                        <a:t>Sellos fiscales para establecimientos, bodegas, etc.</a:t>
                      </a:r>
                    </a:p>
                    <a:p>
                      <a:pPr marL="285750" indent="-285750">
                        <a:buFontTx/>
                        <a:buChar char="-"/>
                      </a:pPr>
                      <a:r>
                        <a:rPr lang="es-CL" sz="1400" dirty="0" smtClean="0"/>
                        <a:t>Trazabilidad hasta</a:t>
                      </a:r>
                      <a:r>
                        <a:rPr lang="es-CL" sz="1400" baseline="0" dirty="0" smtClean="0"/>
                        <a:t> el punto de venta, integración con los sistemas ERP y Factura Electrónica.</a:t>
                      </a:r>
                    </a:p>
                    <a:p>
                      <a:pPr marL="285750" indent="-285750">
                        <a:buFontTx/>
                        <a:buChar char="-"/>
                      </a:pPr>
                      <a:r>
                        <a:rPr lang="es-CL" sz="1400" baseline="0" dirty="0" smtClean="0"/>
                        <a:t>Sistemas que permite la presencia fiscalizadora online y off line</a:t>
                      </a:r>
                      <a:endParaRPr lang="es-CL" sz="1400" dirty="0"/>
                    </a:p>
                  </a:txBody>
                  <a:tcPr/>
                </a:tc>
              </a:tr>
            </a:tbl>
          </a:graphicData>
        </a:graphic>
      </p:graphicFrame>
    </p:spTree>
    <p:extLst>
      <p:ext uri="{BB962C8B-B14F-4D97-AF65-F5344CB8AC3E}">
        <p14:creationId xmlns:p14="http://schemas.microsoft.com/office/powerpoint/2010/main" val="2548300731"/>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a:off x="0" y="0"/>
            <a:ext cx="5020235" cy="6858000"/>
          </a:xfrm>
          <a:prstGeom prst="rect">
            <a:avLst/>
          </a:prstGeom>
          <a:effectLst>
            <a:outerShdw blurRad="50800" dist="38100" dir="2700000" algn="tl" rotWithShape="0">
              <a:prstClr val="black">
                <a:alpha val="40000"/>
              </a:prstClr>
            </a:outerShdw>
          </a:effectLst>
        </p:spPr>
      </p:pic>
      <p:sp>
        <p:nvSpPr>
          <p:cNvPr id="2" name="CuadroTexto 1"/>
          <p:cNvSpPr txBox="1"/>
          <p:nvPr/>
        </p:nvSpPr>
        <p:spPr>
          <a:xfrm>
            <a:off x="809625" y="2644170"/>
            <a:ext cx="3762375" cy="2062103"/>
          </a:xfrm>
          <a:prstGeom prst="rect">
            <a:avLst/>
          </a:prstGeom>
          <a:noFill/>
        </p:spPr>
        <p:txBody>
          <a:bodyPr wrap="square" rtlCol="0">
            <a:spAutoFit/>
          </a:bodyPr>
          <a:lstStyle/>
          <a:p>
            <a:pPr algn="ctr"/>
            <a:r>
              <a:rPr lang="es-CL" sz="3200" b="1" dirty="0" smtClean="0">
                <a:solidFill>
                  <a:schemeClr val="bg1"/>
                </a:solidFill>
                <a:latin typeface="Bookman Old Style" panose="02050604050505020204" pitchFamily="18" charset="0"/>
              </a:rPr>
              <a:t>Fin</a:t>
            </a:r>
          </a:p>
          <a:p>
            <a:pPr algn="ctr"/>
            <a:endParaRPr lang="es-CL" sz="3200" b="1" dirty="0">
              <a:solidFill>
                <a:schemeClr val="bg1"/>
              </a:solidFill>
              <a:latin typeface="Bookman Old Style" panose="02050604050505020204" pitchFamily="18" charset="0"/>
            </a:endParaRPr>
          </a:p>
          <a:p>
            <a:pPr algn="ctr"/>
            <a:endParaRPr lang="es-CL" sz="1600" b="1" dirty="0" smtClean="0">
              <a:solidFill>
                <a:schemeClr val="bg1"/>
              </a:solidFill>
              <a:latin typeface="Bookman Old Style" panose="02050604050505020204" pitchFamily="18" charset="0"/>
            </a:endParaRPr>
          </a:p>
          <a:p>
            <a:pPr algn="r"/>
            <a:endParaRPr lang="es-CL" sz="1600" b="1" dirty="0" smtClean="0">
              <a:solidFill>
                <a:schemeClr val="bg1"/>
              </a:solidFill>
              <a:latin typeface="Bookman Old Style" panose="02050604050505020204" pitchFamily="18" charset="0"/>
            </a:endParaRPr>
          </a:p>
          <a:p>
            <a:pPr algn="r"/>
            <a:endParaRPr lang="es-CL" sz="1600" b="1" dirty="0">
              <a:solidFill>
                <a:schemeClr val="bg1"/>
              </a:solidFill>
              <a:latin typeface="Bookman Old Style" panose="02050604050505020204" pitchFamily="18" charset="0"/>
            </a:endParaRPr>
          </a:p>
          <a:p>
            <a:pPr algn="r"/>
            <a:endParaRPr lang="es-CL" sz="1600" b="1" dirty="0" smtClean="0">
              <a:solidFill>
                <a:schemeClr val="bg1"/>
              </a:solidFill>
              <a:latin typeface="Bookman Old Style" panose="02050604050505020204" pitchFamily="18" charset="0"/>
            </a:endParaRP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860" y="2133600"/>
            <a:ext cx="2540000" cy="1295400"/>
          </a:xfrm>
          <a:prstGeom prst="rect">
            <a:avLst/>
          </a:prstGeom>
        </p:spPr>
      </p:pic>
      <p:sp>
        <p:nvSpPr>
          <p:cNvPr id="7" name="CuadroTexto 6"/>
          <p:cNvSpPr txBox="1"/>
          <p:nvPr/>
        </p:nvSpPr>
        <p:spPr>
          <a:xfrm>
            <a:off x="5020236" y="3453795"/>
            <a:ext cx="4123764" cy="707886"/>
          </a:xfrm>
          <a:prstGeom prst="rect">
            <a:avLst/>
          </a:prstGeom>
          <a:noFill/>
        </p:spPr>
        <p:txBody>
          <a:bodyPr wrap="square" rtlCol="0">
            <a:spAutoFit/>
          </a:bodyPr>
          <a:lstStyle/>
          <a:p>
            <a:pPr algn="ctr"/>
            <a:r>
              <a:rPr lang="es-CL" sz="4000" b="1" dirty="0" smtClean="0">
                <a:latin typeface="Bookman Old Style" panose="02050604050505020204" pitchFamily="18" charset="0"/>
              </a:rPr>
              <a:t>2014</a:t>
            </a:r>
            <a:endParaRPr lang="es-CL" sz="4000" b="1" dirty="0">
              <a:latin typeface="Bookman Old Style" panose="02050604050505020204" pitchFamily="18" charset="0"/>
            </a:endParaRPr>
          </a:p>
        </p:txBody>
      </p:sp>
    </p:spTree>
    <p:extLst>
      <p:ext uri="{BB962C8B-B14F-4D97-AF65-F5344CB8AC3E}">
        <p14:creationId xmlns:p14="http://schemas.microsoft.com/office/powerpoint/2010/main" val="185278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title"/>
          </p:nvPr>
        </p:nvSpPr>
        <p:spPr>
          <a:xfrm>
            <a:off x="774916" y="1237928"/>
            <a:ext cx="8075612" cy="633413"/>
          </a:xfrm>
        </p:spPr>
        <p:txBody>
          <a:bodyPr>
            <a:normAutofit fontScale="90000"/>
          </a:bodyPr>
          <a:lstStyle/>
          <a:p>
            <a:r>
              <a:rPr lang="es-CL" altLang="es-CL" sz="3600" b="1" dirty="0" smtClean="0"/>
              <a:t>Impuesto a </a:t>
            </a:r>
            <a:r>
              <a:rPr lang="es-CL" altLang="es-CL" sz="3600" b="1" dirty="0" smtClean="0"/>
              <a:t>las B</a:t>
            </a:r>
            <a:r>
              <a:rPr lang="es-CL" sz="3600" b="1" dirty="0" smtClean="0"/>
              <a:t>ebidas </a:t>
            </a:r>
            <a:r>
              <a:rPr lang="es-CL" sz="3600" b="1" dirty="0"/>
              <a:t>alcohólicas, </a:t>
            </a:r>
            <a:r>
              <a:rPr lang="es-CL" sz="3600" b="1" dirty="0" err="1"/>
              <a:t>analcohólicas</a:t>
            </a:r>
            <a:r>
              <a:rPr lang="es-CL" sz="3600" b="1" dirty="0"/>
              <a:t> y productos similares</a:t>
            </a:r>
            <a:r>
              <a:rPr lang="es-CL" sz="3600" b="1" dirty="0">
                <a:latin typeface="Bookman Old Style" panose="02050604050505020204" pitchFamily="18" charset="0"/>
              </a:rPr>
              <a:t/>
            </a:r>
            <a:br>
              <a:rPr lang="es-CL" sz="3600" b="1" dirty="0">
                <a:latin typeface="Bookman Old Style" panose="02050604050505020204" pitchFamily="18" charset="0"/>
              </a:rPr>
            </a:br>
            <a:endParaRPr lang="es-CL" altLang="es-CL" sz="3600" b="1" dirty="0" smtClean="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253906889"/>
              </p:ext>
            </p:extLst>
          </p:nvPr>
        </p:nvGraphicFramePr>
        <p:xfrm>
          <a:off x="1756123" y="2150057"/>
          <a:ext cx="5328592" cy="3261938"/>
        </p:xfrm>
        <a:graphic>
          <a:graphicData uri="http://schemas.openxmlformats.org/drawingml/2006/table">
            <a:tbl>
              <a:tblPr>
                <a:tableStyleId>{5C22544A-7EE6-4342-B048-85BDC9FD1C3A}</a:tableStyleId>
              </a:tblPr>
              <a:tblGrid>
                <a:gridCol w="3125556"/>
                <a:gridCol w="1101518"/>
                <a:gridCol w="1101518"/>
              </a:tblGrid>
              <a:tr h="201308">
                <a:tc>
                  <a:txBody>
                    <a:bodyPr/>
                    <a:lstStyle/>
                    <a:p>
                      <a:pPr algn="ctr" fontAlgn="b"/>
                      <a:r>
                        <a:rPr lang="es-CL" sz="1400" b="1" u="none" strike="noStrike" dirty="0">
                          <a:solidFill>
                            <a:schemeClr val="bg1"/>
                          </a:solidFill>
                          <a:effectLst/>
                        </a:rPr>
                        <a:t>Tasa</a:t>
                      </a:r>
                      <a:endParaRPr lang="es-CL"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s-CL" sz="1400" b="1" u="none" strike="noStrike" dirty="0">
                          <a:solidFill>
                            <a:schemeClr val="bg1"/>
                          </a:solidFill>
                          <a:effectLst/>
                        </a:rPr>
                        <a:t>Sin Reforma</a:t>
                      </a:r>
                      <a:endParaRPr lang="es-CL"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s-CL" sz="1400" b="1" u="none" strike="noStrike" dirty="0">
                          <a:solidFill>
                            <a:schemeClr val="bg1"/>
                          </a:solidFill>
                          <a:effectLst/>
                        </a:rPr>
                        <a:t>Con Reforma</a:t>
                      </a:r>
                      <a:endParaRPr lang="es-CL" sz="1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r>
              <a:tr h="701320">
                <a:tc>
                  <a:txBody>
                    <a:bodyPr/>
                    <a:lstStyle/>
                    <a:p>
                      <a:pPr algn="l" fontAlgn="ctr"/>
                      <a:r>
                        <a:rPr lang="es-CL" sz="1400" u="none" strike="noStrike" dirty="0">
                          <a:effectLst/>
                        </a:rPr>
                        <a:t>Bebidas </a:t>
                      </a:r>
                      <a:r>
                        <a:rPr lang="es-CL" sz="1400" u="none" strike="noStrike" dirty="0" err="1">
                          <a:effectLst/>
                        </a:rPr>
                        <a:t>Analcohólicas</a:t>
                      </a:r>
                      <a:r>
                        <a:rPr lang="es-CL" sz="1400" u="none" strike="noStrike" dirty="0">
                          <a:effectLst/>
                        </a:rPr>
                        <a:t>, Aguas Minerales, Jarabes, Energizantes, hipertónicas y otros</a:t>
                      </a:r>
                      <a:endParaRPr lang="es-CL"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s-CL" sz="1400" u="none" strike="noStrike" dirty="0">
                          <a:effectLst/>
                        </a:rPr>
                        <a:t>13%</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400" u="none" strike="noStrike" dirty="0">
                          <a:effectLst/>
                        </a:rPr>
                        <a:t>10%</a:t>
                      </a:r>
                      <a:endParaRPr lang="es-CL" sz="1400" b="0" i="0" u="none" strike="noStrike" dirty="0">
                        <a:solidFill>
                          <a:srgbClr val="000000"/>
                        </a:solidFill>
                        <a:effectLst/>
                        <a:latin typeface="Calibri" panose="020F0502020204030204" pitchFamily="34" charset="0"/>
                      </a:endParaRPr>
                    </a:p>
                  </a:txBody>
                  <a:tcPr marL="9525" marR="9525" marT="9525" marB="0" anchor="b"/>
                </a:tc>
              </a:tr>
              <a:tr h="467546">
                <a:tc>
                  <a:txBody>
                    <a:bodyPr/>
                    <a:lstStyle/>
                    <a:p>
                      <a:pPr algn="l" fontAlgn="b"/>
                      <a:r>
                        <a:rPr lang="es-CL" sz="1400" u="none" strike="noStrike" dirty="0">
                          <a:effectLst/>
                        </a:rPr>
                        <a:t>Bebidas Azucaradas (se establecen los componentes)</a:t>
                      </a:r>
                      <a:endParaRPr lang="es-CL" sz="14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s-CL" sz="1400" u="none" strike="noStrike" dirty="0">
                          <a:effectLst/>
                        </a:rPr>
                        <a:t>13%</a:t>
                      </a:r>
                      <a:endParaRPr lang="es-CL" sz="14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s-CL" sz="1400" u="none" strike="noStrike" dirty="0">
                          <a:effectLst/>
                        </a:rPr>
                        <a:t>18%</a:t>
                      </a:r>
                      <a:endParaRPr lang="es-CL" sz="14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r>
              <a:tr h="1168867">
                <a:tc>
                  <a:txBody>
                    <a:bodyPr/>
                    <a:lstStyle/>
                    <a:p>
                      <a:pPr algn="l" fontAlgn="ctr"/>
                      <a:r>
                        <a:rPr lang="es-CL" sz="1400" u="none" strike="noStrike" dirty="0">
                          <a:effectLst/>
                        </a:rPr>
                        <a:t>Licores, piscos, whisky, aguardientes y destilados, incluyendo vinos licorosos o aromatizados similares al </a:t>
                      </a:r>
                      <a:r>
                        <a:rPr lang="es-CL" sz="1400" u="none" strike="noStrike" dirty="0" err="1">
                          <a:effectLst/>
                        </a:rPr>
                        <a:t>vermouth</a:t>
                      </a:r>
                      <a:endParaRPr lang="es-CL"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s-CL" sz="1400" u="none" strike="noStrike" dirty="0">
                          <a:effectLst/>
                        </a:rPr>
                        <a:t>27%</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400" u="none" strike="noStrike" dirty="0">
                          <a:effectLst/>
                        </a:rPr>
                        <a:t>31,5%</a:t>
                      </a:r>
                      <a:endParaRPr lang="es-CL" sz="1400" b="0" i="0" u="none" strike="noStrike" dirty="0">
                        <a:solidFill>
                          <a:srgbClr val="000000"/>
                        </a:solidFill>
                        <a:effectLst/>
                        <a:latin typeface="Calibri" panose="020F0502020204030204" pitchFamily="34" charset="0"/>
                      </a:endParaRPr>
                    </a:p>
                  </a:txBody>
                  <a:tcPr marL="9525" marR="9525" marT="9525" marB="0" anchor="b"/>
                </a:tc>
              </a:tr>
              <a:tr h="701320">
                <a:tc>
                  <a:txBody>
                    <a:bodyPr/>
                    <a:lstStyle/>
                    <a:p>
                      <a:pPr algn="l" fontAlgn="ctr"/>
                      <a:r>
                        <a:rPr lang="es-CL" sz="1400" u="none" strike="noStrike" dirty="0">
                          <a:effectLst/>
                        </a:rPr>
                        <a:t>Vinos destinados al consumo, vinos gasificados, espumosos o champaña</a:t>
                      </a:r>
                      <a:endParaRPr lang="es-CL" sz="1400" b="0" i="0" u="none" strike="noStrike" dirty="0">
                        <a:solidFill>
                          <a:srgbClr val="000000"/>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r" fontAlgn="b"/>
                      <a:r>
                        <a:rPr lang="es-CL" sz="1400" u="none" strike="noStrike" dirty="0">
                          <a:effectLst/>
                        </a:rPr>
                        <a:t>15%</a:t>
                      </a:r>
                      <a:endParaRPr lang="es-CL" sz="14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c>
                  <a:txBody>
                    <a:bodyPr/>
                    <a:lstStyle/>
                    <a:p>
                      <a:pPr algn="r" fontAlgn="b"/>
                      <a:r>
                        <a:rPr lang="es-CL" sz="1400" u="none" strike="noStrike" dirty="0">
                          <a:effectLst/>
                        </a:rPr>
                        <a:t>20,5%</a:t>
                      </a:r>
                      <a:endParaRPr lang="es-CL" sz="1400" b="0" i="0" u="none" strike="noStrike" dirty="0">
                        <a:solidFill>
                          <a:srgbClr val="000000"/>
                        </a:solidFill>
                        <a:effectLst/>
                        <a:latin typeface="Calibri" panose="020F0502020204030204" pitchFamily="34" charset="0"/>
                      </a:endParaRPr>
                    </a:p>
                  </a:txBody>
                  <a:tcPr marL="9525" marR="9525" marT="9525" marB="0" anchor="b">
                    <a:solidFill>
                      <a:schemeClr val="tx2">
                        <a:lumMod val="40000"/>
                        <a:lumOff val="60000"/>
                      </a:schemeClr>
                    </a:solidFill>
                  </a:tcPr>
                </a:tc>
              </a:tr>
            </a:tbl>
          </a:graphicData>
        </a:graphic>
      </p:graphicFrame>
      <p:sp>
        <p:nvSpPr>
          <p:cNvPr id="4" name="Rectángulo 3"/>
          <p:cNvSpPr/>
          <p:nvPr/>
        </p:nvSpPr>
        <p:spPr>
          <a:xfrm flipH="1">
            <a:off x="0" y="0"/>
            <a:ext cx="486226" cy="6858000"/>
          </a:xfrm>
          <a:prstGeom prst="rect">
            <a:avLst/>
          </a:prstGeom>
          <a:gradFill flip="none" rotWithShape="1">
            <a:gsLst>
              <a:gs pos="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6" name="Rectángulo 5"/>
          <p:cNvSpPr/>
          <p:nvPr/>
        </p:nvSpPr>
        <p:spPr>
          <a:xfrm flipH="1">
            <a:off x="486226" y="175793"/>
            <a:ext cx="8652992" cy="578146"/>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7" name="Imagen 6"/>
          <p:cNvPicPr>
            <a:picLocks noChangeAspect="1"/>
          </p:cNvPicPr>
          <p:nvPr/>
        </p:nvPicPr>
        <p:blipFill rotWithShape="1">
          <a:blip r:embed="rId2"/>
          <a:srcRect r="-12433" b="55056"/>
          <a:stretch/>
        </p:blipFill>
        <p:spPr>
          <a:xfrm>
            <a:off x="87460" y="6303983"/>
            <a:ext cx="354164" cy="278093"/>
          </a:xfrm>
          <a:prstGeom prst="rect">
            <a:avLst/>
          </a:prstGeom>
        </p:spPr>
      </p:pic>
      <p:pic>
        <p:nvPicPr>
          <p:cNvPr id="8" name="Imagen 7"/>
          <p:cNvPicPr>
            <a:picLocks noChangeAspect="1"/>
          </p:cNvPicPr>
          <p:nvPr/>
        </p:nvPicPr>
        <p:blipFill>
          <a:blip r:embed="rId3"/>
          <a:stretch>
            <a:fillRect/>
          </a:stretch>
        </p:blipFill>
        <p:spPr>
          <a:xfrm flipH="1">
            <a:off x="396502" y="175278"/>
            <a:ext cx="89865" cy="679591"/>
          </a:xfrm>
          <a:prstGeom prst="rect">
            <a:avLst/>
          </a:prstGeom>
        </p:spPr>
      </p:pic>
    </p:spTree>
    <p:extLst>
      <p:ext uri="{BB962C8B-B14F-4D97-AF65-F5344CB8AC3E}">
        <p14:creationId xmlns:p14="http://schemas.microsoft.com/office/powerpoint/2010/main" val="815840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title"/>
          </p:nvPr>
        </p:nvSpPr>
        <p:spPr>
          <a:xfrm>
            <a:off x="774916" y="1023324"/>
            <a:ext cx="8075612" cy="633413"/>
          </a:xfrm>
        </p:spPr>
        <p:txBody>
          <a:bodyPr>
            <a:normAutofit fontScale="90000"/>
          </a:bodyPr>
          <a:lstStyle/>
          <a:p>
            <a:r>
              <a:rPr lang="es-CL" altLang="es-CL" sz="3600" b="1" dirty="0"/>
              <a:t>Impuesto a las B</a:t>
            </a:r>
            <a:r>
              <a:rPr lang="es-CL" sz="3600" b="1" dirty="0"/>
              <a:t>ebidas alcohólicas, </a:t>
            </a:r>
            <a:r>
              <a:rPr lang="es-CL" sz="3600" b="1" dirty="0" err="1"/>
              <a:t>analcohólicas</a:t>
            </a:r>
            <a:r>
              <a:rPr lang="es-CL" sz="3600" b="1" dirty="0"/>
              <a:t> y productos </a:t>
            </a:r>
            <a:r>
              <a:rPr lang="es-CL" sz="3600" b="1" dirty="0" smtClean="0"/>
              <a:t>similares </a:t>
            </a:r>
            <a:r>
              <a:rPr lang="es-CL" altLang="es-CL" sz="3600" b="1" dirty="0" smtClean="0"/>
              <a:t>(ILA</a:t>
            </a:r>
            <a:r>
              <a:rPr lang="es-CL" altLang="es-CL" sz="3600" b="1" dirty="0" smtClean="0"/>
              <a:t>)</a:t>
            </a:r>
          </a:p>
        </p:txBody>
      </p:sp>
      <p:sp>
        <p:nvSpPr>
          <p:cNvPr id="4" name="Rectángulo 3"/>
          <p:cNvSpPr/>
          <p:nvPr/>
        </p:nvSpPr>
        <p:spPr>
          <a:xfrm flipH="1">
            <a:off x="0" y="0"/>
            <a:ext cx="486226" cy="6858000"/>
          </a:xfrm>
          <a:prstGeom prst="rect">
            <a:avLst/>
          </a:prstGeom>
          <a:gradFill flip="none" rotWithShape="1">
            <a:gsLst>
              <a:gs pos="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6" name="Rectángulo 5"/>
          <p:cNvSpPr/>
          <p:nvPr/>
        </p:nvSpPr>
        <p:spPr>
          <a:xfrm flipH="1">
            <a:off x="486226" y="175793"/>
            <a:ext cx="8652992" cy="578146"/>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7" name="Imagen 6"/>
          <p:cNvPicPr>
            <a:picLocks noChangeAspect="1"/>
          </p:cNvPicPr>
          <p:nvPr/>
        </p:nvPicPr>
        <p:blipFill rotWithShape="1">
          <a:blip r:embed="rId2"/>
          <a:srcRect r="-12433" b="55056"/>
          <a:stretch/>
        </p:blipFill>
        <p:spPr>
          <a:xfrm>
            <a:off x="87460" y="6303983"/>
            <a:ext cx="354164" cy="278093"/>
          </a:xfrm>
          <a:prstGeom prst="rect">
            <a:avLst/>
          </a:prstGeom>
        </p:spPr>
      </p:pic>
      <p:pic>
        <p:nvPicPr>
          <p:cNvPr id="8" name="Imagen 7"/>
          <p:cNvPicPr>
            <a:picLocks noChangeAspect="1"/>
          </p:cNvPicPr>
          <p:nvPr/>
        </p:nvPicPr>
        <p:blipFill>
          <a:blip r:embed="rId3"/>
          <a:stretch>
            <a:fillRect/>
          </a:stretch>
        </p:blipFill>
        <p:spPr>
          <a:xfrm flipH="1">
            <a:off x="396502" y="175278"/>
            <a:ext cx="89865" cy="679591"/>
          </a:xfrm>
          <a:prstGeom prst="rect">
            <a:avLst/>
          </a:prstGeom>
        </p:spPr>
      </p:pic>
      <p:sp>
        <p:nvSpPr>
          <p:cNvPr id="2" name="Marcador de contenido 1"/>
          <p:cNvSpPr>
            <a:spLocks noGrp="1"/>
          </p:cNvSpPr>
          <p:nvPr>
            <p:ph idx="1"/>
          </p:nvPr>
        </p:nvSpPr>
        <p:spPr>
          <a:xfrm>
            <a:off x="656642" y="1834019"/>
            <a:ext cx="7886700" cy="4351338"/>
          </a:xfrm>
        </p:spPr>
        <p:txBody>
          <a:bodyPr>
            <a:normAutofit/>
          </a:bodyPr>
          <a:lstStyle/>
          <a:p>
            <a:pPr algn="just"/>
            <a:r>
              <a:rPr lang="es-CL" sz="1800" dirty="0" smtClean="0"/>
              <a:t>En el caso de producción nacional, el impuesto específico se paga en el momento de la venta y la base de éste es la misma que la base del Impuesto al Valor Agregado (IVA). Sin embargo, no se encuentra afecta a este impuesto las ventas del comerciante minorista al consumidor, quedando solamente afecta a IVA.</a:t>
            </a:r>
          </a:p>
          <a:p>
            <a:pPr marL="0" indent="0" algn="just">
              <a:buNone/>
            </a:pPr>
            <a:endParaRPr lang="es-CL" sz="1800" dirty="0" smtClean="0"/>
          </a:p>
          <a:p>
            <a:pPr algn="just"/>
            <a:r>
              <a:rPr lang="es-CL" sz="1800" dirty="0" smtClean="0"/>
              <a:t>La exportación de estos productos, se encuentra exenta de este impuesto, por lo que en el caso de que éstos hayan sido pagados, se puede solicitar su devolución. En el caso del IVA, el contribuyente también puede solicitar su devolución.</a:t>
            </a:r>
            <a:endParaRPr lang="es-CL" sz="1800" dirty="0"/>
          </a:p>
        </p:txBody>
      </p:sp>
    </p:spTree>
    <p:extLst>
      <p:ext uri="{BB962C8B-B14F-4D97-AF65-F5344CB8AC3E}">
        <p14:creationId xmlns:p14="http://schemas.microsoft.com/office/powerpoint/2010/main" val="4251152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a:xfrm>
            <a:off x="1652433" y="713041"/>
            <a:ext cx="6346825" cy="638175"/>
          </a:xfrm>
        </p:spPr>
        <p:txBody>
          <a:bodyPr/>
          <a:lstStyle/>
          <a:p>
            <a:pPr eaLnBrk="1" hangingPunct="1"/>
            <a:r>
              <a:rPr lang="es-CL" altLang="es-CL" sz="2400" b="1" dirty="0" smtClean="0">
                <a:latin typeface="Tahoma" panose="020B0604030504040204" pitchFamily="34" charset="0"/>
              </a:rPr>
              <a:t>Pago Impuesto a los Alcoholes</a:t>
            </a:r>
            <a:endParaRPr lang="es-CL" altLang="es-CL" dirty="0" smtClean="0"/>
          </a:p>
        </p:txBody>
      </p:sp>
      <p:sp>
        <p:nvSpPr>
          <p:cNvPr id="3075" name="AutoShape 5" descr="data:image/jpeg;base64,/9j/4AAQSkZJRgABAQAAAQABAAD/2wCEAAkGBhQSERUUEhQVFRQVFxgXGBcYGBsXGBgXFhgYFxcaGBoaHCYeFxojGRUVHy8gJCcpLCwsFx4xNTAqNSYrLCkBCQoKDgwOGg8PGiwkHyQsLCovLC0sLCwsLC8pLCwsLCwsLCwpKi0sKSwsLCwsLCwsLCwsLCwsLCwsLCwsLCksLP/AABEIALcBEwMBIgACEQEDEQH/xAAbAAACAgMBAAAAAAAAAAAAAAAEBQMGAAIHAf/EAEMQAAIBAgQCCAQDBgQFBAMAAAECEQADBBIhMQVBBhMiUWFxgZEyobHBQlLRBxQjYuHwM3KCkhVTstLxJEOiwheDk//EABoBAAIDAQEAAAAAAAAAAAAAAAIDAAEEBQb/xAAxEQACAgEDAQUHBAIDAAAAAAABAgARAxIhMUEEE1GB8CIyYXGhsdEUkcHhI/EzQlL/2gAMAwEAAhEDEQA/APcDxdDuCPnTqziEYaEfT61z3Dlj8Mgd5+wppYxLDxoakl9tW6lRKp2H4uR+YeVM8Nx8j8XuKqpJYltGpAlLLXG826g+RoyzxVDEgj+/A1KkhGWt7a6Vlu6hOhHv9qnVYqS7kZSdwDUF3CAjTQ+4o7JWnV1JcWDDHuB8qx8CRTPLXoNSXFBwlRthTTzqhzFenBzsdO4iq1SVK8+HNRGyasVzBxynyod8N/e1TXJpiI2zXmU06bD0sx3FLdo5SZb8o1I8+Qqi8vTAb1wglSARkZtfDlU+DsFlBBieR1HpzpXjuKtccG2sDKVMiSc3rA+da28ReiA+UeGn01oTqbiQUOZYhYyiX0HfOlYeKWE3cHy7X0qtXLIGty56sY+ZqH9/s5lVTnZtFCgvPlAirGJzzIcijiWW50ttj4LbN5wo+5oLFdJr1xSioqhgVO5MEQdSfHupRdxzAkLYaRp2sqf1+VD/ALziCdBbT3c/YUBONfeaKPaAIZhesUjtMNInNJju+Qooceu2L1so57UhgSWDbbg89d96CsORoxkjcxE6Tty3oHit4C5Z/wAzD/pinY1BPjcPVYsTsvCcb11pXiJmRvqDB9KPCUi6NYpUwiEzEtyJ1LHupta4kD8KOfQL/wBRB+VZwRdRvSFC1WtzCTWyXHP4QPMz9BW/VvzYDyH6zTgoMXcXXeHmoTwsDViAPEx9ab/uvezH1j6VBi8GgQnKOX1FXok1SoccvIdbMm4uzqpYRzUwO0p7vUa60kRbtwS1tlPPMwj0iTHPYVcsSgNL7lqoJDK4eGv/ACfP9KynRt17RwJzZMD3VMMKa9tv5VMt41cqQiya3FuputrYXR4VUuRpbNT27zD8Xvr9awOO6vdPGqkhNviLeBpjhuOkc2HzpLHjWyqe+pLlps9IB3g+elFpxccxp4GqZBrdLhG2lSSXlMajbGPOiF15zVFTHOOf3om3xZhy+1SXLqq1uoqrYfjpHf8AWmNjj/fB+VDUu46FaXEnfUd1B2+LqdxHzoi3i0OxH0oCJYMqnSbjzYe7k1UGMuVCS222hG5jSqw3ESW7Fo5iSSWIUk853NdJ4vgFvWwNCVdWGo3nKfKQSPaqbxnhNuyHCmLs6dokieewGxFQuVWwBFPYcDpKoOPXmu9XCpoYgFj8yBtPKmuG4Xdubtdby7I/+IFKsDwtlv22Rs5yuxY8uyfczVrGEvHW5ikSSZAOvdqFju9aXkyM3Bi840tQiPj3R02sO7lIhd92+52rS5gHe7h2tZillrZBLBuyNdBA15a8oplxTBWjbuAXjccqQumhkGZ3jQzQHBzci2ZWbZXnG3VhvVlDie40vGwAJJ4+NwsOUAEGO8WC73GyEQjXSgImFWcoY6amBNA4e6LzsLdtbeVOsHaZmdABuDpqWEEa6a00TFyxYGMwykgTA2MelQ2MFastmR3dspWDAVS62xcYACe11SaEwNY3rkt77H8/WdPsubCmG7FWbB+Z58dtgPRDuKA58Qp+q/8A0om3wxGytcUGCMuY5R2io32BMiAfvQuN+Mc+wunfDPTTG4brLeTsgN1ZDNqFyENIgGTtpzgjSa258zLiQKav+Jz+zKMmlenr19ox6OcUKiRldAYOUhkYb9k8j6b+Bro+HC5QVEAgHaN9a5RwvhjxbtAzkcsSubKcxBCLMFwIGpGkx3V1bDIVRQdwoB9BFN7ASdV8RmUBXIXj18T9/hJqysrV2gTXTi5guCY5jWKhx/8Ahn0+ooTD8ZstcKi4uYaRMEma96QYs28O7gAkZd9tWApYcEEw9J1ARbdoW6tK04zcZoZragiRAJnaNZjXX28aS3+NYgq5zEENCgKont5Z1E7UkZhwBG91fUSzFaykuRvxXnDQJAadee1ZTt/CL0/GUxbPnUtu1U6rWC8oME/3/Yq7g1PFs+Nbfu5rYYpe+pUxIO1Vckh6g171R8aKmt1FS5KggkVsGowLXuQVdy6gYNezRwwwPdXhwlS5IHPlWAmjP3WvRham0kEk8gfU/YD71ilpmQPIfrJpguFo2zwqd4FTmVcVLeMzOvhpRdrFnvpoOBJGpPpVbtcfsPPVYe8wDFC7FVUFd/xyQPAUJFQg19JKnSjLikQunVyAwysSCWC7gx8Zy6jnR3S+4ovgPA/hwDMBjJJD+PPTuqmYt1e/b6i2S7XVLZlEC31gd4kyIYgzVl6SYkXbt1GtFgtvPmmBmABVfhMfEKFvbT2b86jFIR9/5ijhGUvc5lUbKeWoIb5aehr3B4EER2iCQfYR9K3wNsq2HUWlXrv8UMzEgZ2QZe0OSk7c6sdjGYVVLpbUgEKAQW1IJB79gSR4VnOBj1mFsLOYgu4RVGg18T4H9T70qs4a4TKqxPgpP0FdDs49M6ItvQgNmy/mQuJI/lG3OaB4nibmIw7Dq3Us1oaDXKTnPcIAHM/ioseHRYJuEOzdYLwzh7m0JtuWInYiDz0qc8FuESEI7ySI9I8aecCxS28OodlQx8LEA84B18a8ucYsi2F61JgaT4zQjsSXZuCezqTvKfxWyyXQGierB0JP4n7/ACoDEdJnw2UBVYMT8ROm0xHnR3GsQHxDFTK9XAI55RJ+bEelVHpC03EE7Ak+/wDStQwo9KwsRwUBanZugGKF6wL5AzElYGyxpp71cUea5z+zm3cs4RVYZczs4B3ysBEjlsTHjV6AYqIbL4wD9aTi9hiq+7vGlAAIdVV6WdK7dpHthjn205HnJ8qdHB3IlrzeigVybiNm5i8SRbtsFLMzMQYUbyzHSdPnTmthVSlAG814TxK2Cub/ABGJBGUksznsQ34QDEjnVobpHfdRbI1aAy75AfzEc/CdK59ZsvbxtpGU6XF1gwRoQQNDEa1euJ4lUzrbSRAykEjcaxrHqRSHDrslb/v5R6lOXBiy4txFz59JAUBVUnUga6nx0I0pVi8YxEgRGp2JiZEnmdN+UUQ1xikOCAGkEEQoCDbQg6BqziHDS2GtXh8RQBv8zDUjkNQfSkqCSW9evrLVl2Xxm644kTIrKX2SwUA7jTYVlDqbxj9C+EkTagsdc+EGJBbbuOUrPuaMWortgMZO+3tXQI3nPDUCIDNMMGKxcItE2rYG1XUq5Mq1IFrRTUgNSSehKzJWwNbVJBN7VaWOI2rjFEdGZfiAOo1j+4rTFYlLak3DlXmTI38RXPxdSw+fC3bioSytJ7QynSdBI3iZ96E2IYAM6SRXoqscO6ROFy3JduTjSV01IjxOtWGxezKDrqAamoGQqV5hq00tHSk6PTa1cEbUQgGEZ9R6VyTBML94Zc/Zf4eQhpJnZR4eldcsXe0OyCdK5HgMWy3QtoEguSZbSCZIIG5ifalZzttNfZB702wF20uItNle4VDFNHYFpGUsIhYMiRr307u8QvOzkYQkto0q5n4dN4jsL7eNP+jHFB1M3ewpusgCAAaKp/EYG7a01sPmYgyQFB0JnUnx8KgdcagmJcMzGpT7JxZgiwEK6DsLIgkiM2u7N7mvUTHRoCvhCKNo5EctKsvEbIyXSOsUqjMDmO4BO3pXKsXxS+RLXbqqTA7R5HXTeiTMrQGxsN5cRhOIEavHgbh+xNeNwfFES1yyO/MSQPXLVR4hnt3QgZxFlSZLAli7Gdd9IE+Fa8AxjdcSST/Dubmfwk8/KmFqaoIWxcutrgLEAnFJB/LEehrcdGSVdjiM4UbARrIAk5jyM7cqqmC4Zea1b7P4dSdBOpiTpNW7ozgHt4fEJcABMaAzuIpa5C0YyBYBZ4QFYwSJka676HbavMR0bALXQ4ZwsJMKqQCcxJMSDqJ0HidmmLshM3frrQecvZuhdTkIUTuW0G+2/wAqUHbxhELLL0O4jnsQSoa3oVzTAGgJPOYJmr5aQ7chsZ/vvrmX7O+FJZuPLK2ZQpJbNmKkk6RAHaJ9RXSrCHdcsgkGfQHbyHtQ4ipNCFlVlAuG1pftBlIYAjuIkaeBrSLnevsf1rVrdwj4l9j+ta9XwmaoI9hXtdYyqXyt2oExqNPSqtjMERuDuAYHeYPsZ9RV1wlqEC77/U0NxSyotkAAZjGmm81my4dYDWRtNeHP3dic14hdCAKUbITBJgD4WGu0cz+tNMDgxcwaKJEoI795FV7jGPZ8oAAGcLJbNAIf4oH9yKtPR4EYdA24kH0JocQ6TOcuphXSIW6O3Z2HuP0rKtpWspncLG98050tbBa3WKlQVt7uZNUhIivVepyla5KE4zLDCeB62D1qUr1VoNJhXJA9SdZUQqShqXcX8bdFtEnczA5FomPCqjheEZgxDBWnWAYM8oA8O+rjxfCi4qLJEuBI3ggz9Kr3FMAy3CguszBQ3a3gzOs98e5o+6sXqryjseXGuzKT5yG9gWUsrszAyJ/yxlBk7bHf8XOj+CYpUKy5PcokwCDGm0be9KHx19WgsSCCZlo7OwPnTDBqy3VYQSAhHZJBMDxGhOkCmL2bGTZbb4QW7SQNKruR1P2lvt4jfcEbggj600tXzS3GcZuYhibsArKgBSsAb6Ekgkzzoy02lLZQGIXj18BEgmt4dYvmZ7q55wZiLxQhQCXURM9i4CJmdeyavllqpSdHsTbfrWRQqyzHOCY1JgeU0vIpK1GYyLsmpc8NZUYYAnbM/ZgtKgEhdNTA23M1JhOIlzdW1au2ybAZWcRvqAD+cFte4gUhw91lw9st25a88SdQLMqOR3HLuo7objrV28/VXLt2AJZgQoJ/CByaFB18uVQ40fHqYQQxDUI94gv/AKFm3cWG8ycv1k1yPiOEZh8LFsyxzOu/PT5V17jmYYa7ym22vcRsB6Vx/iOKYISzFhqMuaJ08jtvWfYNNAJ01MxmBc424rSwImQSxAjQc415VFhuG4hSpS2SSNZUiFkjXQaxOlDm8ww/achip5iWGbY6SQNT6mmfQXhy4vFLh7rXFUq7SjQcyLI1IPjTgpckgxJOjmWTh1p0hcpjMZJBk6lpmDz+1WThtoG1cBnWATzPaj6RWWf2U4WR/FxOp/5g+XYqudHOIE4TGFZPVwi5tzl56d5NEuErvcXqBNx3xTDTqqGNJ0OumpM0O+D/APT3DCqpkAazHf8AKiOjWFuujG8txDIEz2TvprJkfcU6Xg6m2LZZiI1J3PnpVFWYV0heyDfWIeghK3HtEEdgGAJg6GJ5mY9q6lh/EGZ+uulVDhvBUs3C6E5jv/cVZcPjMoCxsInyoMeIoTcbkyBxtGNZSXF9JAhIyEx40zweIzorxGYAgb6Gn2LqIklrak3STiaW8gYgSSd+7T7n2pxYPZFULpGesxV8OARbyKsgED+HnMd2rCsvashx4C46V9xHYV1PXzla4ljwpSDnBuW/CIt5yNhlgkjSCPPWrRwB81hDMzOvf2jrVJ43gwLYDtqbg8dSizvrsx7vSrtwu+lrC2QfyDQeU1eFtW/lM416qYdIeRWUDZ4wrLJBEzpB2nSd9Yisp+oRlGcuw/SEkgFV3gwTOtP0aquOjq5s3WPyMACOR+1Pv3sCt2JWF64hyprTDQ1S9WYzQSPAE+Gw1pWceKrfH2Trs9xmnIgULpJ7W5GwEDu86N6UXAFk1LjdvgaHMD3ZH/7a3Og0LHyt3fulVHgPGVRrpd+wgXKJLbzIWSSTtTpumlkDQXD/AKQPq1IvVuBHjG3EYdaTqAxHflb7itlxDf8ALf2H3NI8L0gKIoFvsgafUaj9K9fpE66k2xHeQPyn807NPpG9AZQk/SVHdEAVl7YGpVZJBjUNpt86Ri+2FvDMmV8qrqWac2xkGATG3hW1zpXdvKpNgMqsH0eJiY03H9KD4lxZ7t1LjWHGUgns5tFGmxH1FNTItaT6+soqbsQm5xbP1jOpZRMEqxFsGQNQORnU60y4ayjIS5hcvgTHnESRVUu4tJfTJmae1bO2veT3+NNLXHrJUy+sNGpUa+GXbfSfCplK6f8AHz6+Jl4VAa3uXH99BZm0gsTvMSZ3prb4lbj4h71QcDj7RYxdUFtCTpI2Eye6mqcMzfBdtt/q/SsqOb3EbkVT7sthxtw2i6WzqmZSzWwskSubtjSSKVcP4xiLlq/bxNtVdYSUMrNxAyycxgZWBkaVJcxD9T1JtZ0yKuZbigyFE9lo2I79a14Cy3f3pTKBupXI5VXhLSgmJiD9qY+42il5huFwxNgAALq0icwghQRJMf8AirJw6wgZmAVWDGSDGbMqsSRz1JpFgcMtlAlsyskggyNY5+lE9ZU/Tl196tpQyBDQHEn6Q2CtjFOGk3EAA7sq5fHvmuM30vsSGtvEnXKYgenP711DinErdu1dzXMt0JmRRMnWJ2qm4nHYxLTXSbuQfigZdTA1K7SQKyMq4zpJvy/uaAWYahAcfhIs66ZVjz7RP3pz+yO3PEM35bNwjzlF+jVF0e6SuVsjEZLq3AcxYICO3lBjQMO8Vc/+EWCdbNr/APmn6VowJtdwM7k0D0Et+DwDJfuXS0q2wgyBodeRiDB/mO21cm6KuRwzHmDJb6hf1q3Ho/hjvYtf7APoKG6SYRbeAxAtKFkLoNPxKB8q0MNiYhTvG1vjHV2mIyxCvLsVUCJkkA6QZoQ9LXX/ANq2R3i9E/7gKrmEvqbNtXeVe2itPgATt4gUO3ErIa6W1COAuUy7jfMBmE6/bxAzKa2jTLmnTBhvYA//AHL96IXpgedjlOlxDp31WcJat3QCrwPFssac5PjU9rh13rbdpTb6y8rZP4mYdkdvZdwJA76u/AyqPhLDh0/fLnZZUB2DEZ9B3eh0Bq+WLWVQo2UAewiuadDOBYq46YjPaCJcZSvakm2xUx2YjQxrXTTQjxMI+E0sfCPIVQuktt+vu9WQATPanVioBI8Nx6Vf7QgDyFIuk2V+rXOoAYk9oToBFZ+04jlxaB8I3EwV7MpD8CbEf4jBO2zrk1+JR8QI12b3FBcXudrqrs5pgEK2VY0GYjQKYETE1bnv2sOh7SlmLFQe/u02FBXMReK9W6o3WDPAMkDfL3co9amHCUT2uf5J/MhYaqXj8RBd4xg1JDKsjQwbh19BFZVsSzoMwEwJgaTGsVlP0mDqnHbePkDXkPpW37zSaxd0HkPpUvXVpGQ9YgqIwvYzKCe6gr/EbN+xaa4kMLhEySQsnePH6GoLl2aXsP4UDdeXeQSPoKt8lCRU32mq2QQYMSwJkbTnFbniNu2CMrNIy5pj1A9q1a0gQlSTJEg8oJj60ux+y+v2qv8ArHKaXaX3FY1Bw+3egZ4tjMRmaC2u/lVbxPSJHUqFIJGUEmIkdwHeW948aVHjt02OoJBtiIEaiDm3868wrZ3tL3H6mgZh0EUBLZwi6oVdddKfJckyMjac/wClJr2AtKICrIG40157Uy4ZwSyyBnvPbYnQhgQPMMKFWWt4bK0ISyGaGWCdfDaeVB4zDWlUo5t5VMmUSRqB8R1A2FF2+HHUWcVnI5shVT4BgTy8KXcR4RjUYFrdu4bg3VlMj+YOoj1oycUH/JCLPR2w2He71AYsVS3lKjU9pmGVvygjXvpNxTglpBbgMrM4RhqYkDUamdWFFYfiGJw1wO1i/bIMdgEKQNMvZMEUt4jxvrbqufwsGOaRLaTMj+QVTaKBXmQFid5a+M9Ardi5aSxiL5a4paJAKwwUA5eZBJofHdEcXhEZxiriggsRBOY6b66kyBrV16IMMbZa8nUXb4Y5RcnMFUAnKR+GYGnd4170gxlw57N62mZUDAB5zkTpBgyNPaluxRdZHlGBLNXx62nLsHj8UxPVX1Y7xpPjpFGJxziCadltYiR+tWNOHWrYR0Tq3fskdqApnlykqI50mxeKK387Eq2fsNqqyBrLRtyjx9azrm1DYV9Ix0CIXbp59agVzpNeS6Hv4YM6gp8TKd/5W3Gv+40yb9pKsgS7hrwQaQt4xG+zLrSfF8NR2uG6zh4Ooghnme0T3940+tI8FgyzgPnVJGZlWcqnnuO470z9P3p4az4FvzEJn2sfxLWvTLC7BMQqyCFz6Ajn2CtOrH7RsMd8w81P2mlYtWLCqlsi+Gl8xh8oGiqdATMTA8a3t2rM3c9mw2ZgFYCEGdZVgd8oO401ZR4VQU4BYsX8d9vgbIhPmRjTkWP5+UsNrp5hT/7gHnI+oqbiXGrV6wwDAqwBE/iggzPcI+VUjF2cNmUCzEqddszErAXK2hhp3O9ZeYB+rBORViNfwhR395NPDPXtX5jxgNp1UteVyw4ayxhVWcqxodYgGZHPX+zQKYi0Jk/7gD9RUvBOIMivcRkzW1JUsOwDIjMI1H3ob/gF11e+/VlTDHJdCMufXRHXtb8jA76MqtArEnIFNMRCFFluVv8A2r9jW1vh6/heO7QiPVTQuE4baZgodwfFQdf9JNPbXRsmIuKfAgr9aru26Qg6wrglx7LArcMRtnJ19Tp7V0LB8YtMilnKtAkZyNecdraa5+nRK9+EofJv1FeHgmJX8J9CD96A4nhjIs6Ldxawcly5PKGn6zVbxdvEMZMtPPIh98oFV/JiE3Vx6VImPujefalNgLcxgygcTbGW7uaClsmTqysN9TJDc/vUWFxeIw76JbYHYhjoIAy6giOzReH4qSe0QCNgdJmsv4rvVaPuKEDvN5D/APkRBo1lgw32/wC6spa3D5MwvtWUXdt4n6fiV3g9XOU4fiI+E6RpPL+lRYnirBiBsKBuNqajuHU+dXC6wtuIXJHjR3CXLCSJBbXu1Os0pxF0EiOVOejb9lh3GhK6toStpNw/F4RVtEiZJ1BM6AikPEGBA86seLQlCBJPLakPGMIyhWIABgb6zH9KYT0lg+zFsUbwcHrQQJI19taBzU36PJ2mPcPrSyaEEDeWO1i0jtqSe8HSKhtHbXn56emtRvaLCVjMI0Ogjz9KERmBBYRO3nE++lGgYi62karq940TiFxGy24J5wZkfKaLxHSa5dNshRNod2YazqVpFingKdS2aO/SPrNWLhHRq/cKGwJzkZdSNORJAgLpOsUzuwd6gElNjLbbx3V4ax1rANdXrABoYZjlLDlIAO+xFVS/at4jG3Os7VsZV9lH3LULjmKT1vWQpyjM2bbkMuw8duVCcMZG6x2vC3DAgEyzCSYygjNpA/SqbCF4P1kGS+YRe4Ybd7NZR0ymVZCyEQNwQRB8aXcVxz3GNy7evO3J8wf0PPTWniYS7cAlMqd9wMpI/wAuck7cxzonD8GwyLF3+JrOYnLH+WDp3UOlgKvaFYO8p1vid0LPXmMxAzA7gAzpMfFWNxl57RVjvIYjXadxrTHpDw7Dafu11VGYk22aYJgdlhOnZ2PvVZZdY0I7x/Wk6RDJJFGObfGjzV95kGYPgRtPPnRJ6QWyT8KzlJVlYrKiNpPefeq9kM6V0h8Ij/Eit5gH61uwvld9Yc2OOv3mfKFUaSo3iheNBiCrB2iTmfKM06Qu0AR86lxWJLKdeyRmKhQwJXZDA1BkjTvJgUwPRTDPvaAP8pK/QxULdArZ/wAO7dt+oYfQH51O4YEEgGr87vn5dJnK4jR3EE4Xa60gZMpDTB5AgKADA08POtVClXaIbNp5Fjt4QBU1rhLWAR1hYBtbmQ6KCqawdBnYr51JgRh+rIv3WGU9lbayWMc82iii7VnfN/yc+v7jMONUPs8TXAXALF/NEZRv/mP6CrrkJw+XLDCyQdoAVIIkAjMPGJmRVN4qtpVZcOLmV0tkhtYYtMSPMVZsLhgwZ0dLZSy0oBMqwjMxnUctp0Fc/PkbGFAjh2TF2kMcnTjz/wBSt2eEvmLC5lGvwyWgCZnbmNf0p4R1NolcVfNwT2W7QIBgazpI1o89FLluEI0MhdRBYjUBZJOxoLF4OGCX/wCGOWcQDB3gxpTg74wLEJMaPsDBsb0kuWl7F5bu+6ZPvrTnhPE2u2wxfKTvqdPWapHFlTrMtsKAvNdiSdD5+AqxWeEWrgypnGVQSNwNtz5/SnJmB3P3mXtKnFsoJ+Qj98ZcT8fuZHzrV+Ox8RBjU6Dlry8qqlzgej9oBUZgRqNgDMGd5oe5w02rau05CVOh5NB89qZ3q1sPrMqZVZqP2llbpYjIxCsLgbsKNiojUtyJk6R3VBwzpAbyvLqhRZAdh2pEDLMyZX50U5w5QFAoTWIBZxpoGnsnlry+VC8P6P2TZFxZbMFlphVJiQR3TzEUgZHuhR/adduzoBe4/f8AvaQN0uVdGUg8wbag/wDTWUh4nwdTdc5jvHZ1GmmhOp2rytydn7Qyhgo3mJnwqSpJ2nO7nxVHcWDRJw+YzRC4auTc3EQA2ie+m3AOyWB5xUYsipLaxtVhqMqo8Da+v2NLekg/hD/MPoaxMUw3E/Lwobi+ILJtpI5z30zWKgFTEkUzwGIKL8Jg8x+lLaa8PPYHr9aS5oRiLZheH4gCdGPcRMGPWplJukKNDJIkx5fKh3sBviAPjWq4Nh8Dejaj+lXjz6QR0PMJsBJB8I3wWLFi8s2f3kqZNtyWQtHIKNedXPhnTg2czdWFdg38MBibefUhQNSFBgeFc5uY18+a6rA/mTUaCNQNas3BMXh1eywe20qxuOvWLcVm2tsC0ECPiQDetKPqIAND15RGQb8EwXivHA4YvbJBmJ5E98H61WWcgyrQx0I+U929OuNkZ7rISys+pMblm9RpFIjAyydD2jA1EnbfwpYA3UGArh9wIyXj2IVBJleTa/UGl2Lx7vGYk+ZO+/Ojy1sJKurAH4WBzex/WlZuKbuo7OYaeG0VCrDmECa3kIuelel+41dbnQFGXNbuRpt8W29Isf0Xe2jPKsqiTyMeVGcLLBGVTBeCN/HtA/8AMWQe7MN66PdTIJYqB4kD61UcfxBsOtm3bPV/wVZ8oAZmad2idh30pOLLmDqT3kkn1OppKZHU2sayKRRnRcPxG2VVg65XnKSYnLvExMTRrYjKhYawNPE7AepIqncKs27lvDW7w7Km5mJJATOVEsBqdATE1JxfhNqzjCuDd2sC0pVgWIa40THkW25RWhe1ltiIt+zULjbjuCUWSxdwFVQVB0chpE6fmYn1pRwnHdWxfsGQQFdcwgke2gGtT8XsXlsMLjPBKwHXXSWMHn8NLeG8IvXVm0ucBdYIkeEHUnyoXayColKlCjLH/wAUTVXwwUEwcjFdQfCQNaaYTGWmt5FN+2IgkjPoTJBIOo0qsYjC3CIM5wFlYYHQQTBEanWdKCtcVubKzLrBMxtvHj4UZph7UEAqdp1i9xhLz2iHXsMxIL5ScwI0lR399eYu2blwl7WdOrCgiHAYMToJPI/Kuf4HiwGlwlj8/XSmNvjCgwMwJ7jB96jouRaJ/Y/mWrsvH2/EH4vw6brHKba5uyMuXSO4gRVy4XjeuXKF1RFBjQc/hEDaPnSbC9IidM7jwbUH3mmFrHht1tk98ZT7rFAeyBk0iX35DhjAuKWGfM6ZSEdgwMagKSORM9090Un4ziW6kRqAUEHUggiJHofQ1Zjw222aEdc/xFGmfPNWmI6HvdSbb3AJB1tzBXUarSl7G6VXHELJmTIQW5HHq4g/4l1wZ3VVPaBABGyaT7VHwzHo9tUtqyhVGcEyC3eN+7w3o270cxK5xnt3JUgDQGYI5gd9LrfDr9tu1hiqkQShkQNtp96s4XF2OY8Zl2oyxcH6MLdsi41wgsXMafnb7VlLMBxa4lsKrhQC0KynMJYnXTxr2vS4VzDGoDjgeuJxMmguTXUzlNldKnWocPtU8V5Sds8zYGtwtRCt1qSTbLUWIt5liiN61ZakkUXcGw8R4UXgB2PGTReSo3wXMGD/AHyqHcVIvsm5MlEW2peLrp8Qkd4+4ozD3VbUf3+lJZDNK5AYUK1u8NR9SNe8aH5VJbFEi3SrIjiARFGJwLqFyvnBYAK3frz7qjcgaXLbKO8dpfflTbFNonhcT6xRGhpnekDeJ7gEmpXv3NW+Bh76+xqNuEH80HxFN7/CLb8oPeNP6UKeH3V+B5Hc360wZgesU3Z2HSTYbiGJtjdbg8dD7j71NjOkHW2WtNbZGcZQdxJI5/0oA4xk/wAS2w8V1FEYTEW3dJcRmUmdNAQTWgZnrmZjhW5F0suziTrooCAchlAn6irL0O4DbvYMOV7fWXBI3IABWfI/WkWLsobjuy5szZgTOUGImOdXTovg+swgB2W5cnLEAMsCN6yZiwQaen4Mcmz2ZHY6Oi6LoQy9tsokgDfwG8e9BpwK8twoFBbLMyB2QY9PvTGxwsWP4lpyrMw+MyGkiJB9dd6JsXXOOuZmBHVEAgZfxA7d+tZVyOq2purs+Ww+9/tNeUnQSCCP7/1KnxvF5UVHJ3Y7yJgL96c9Bn7N3/RA8BmmPcVU+kF7NdE6xEepn7CmFvpHbOlyzHjbJWPIH9a6uI2o1GYGu7nQb7sUCrBLMRB8hpRFroxhntoLllQ4Bk6q0kknUHWqThMersjW8SwKGQt0GOUgkGCNqtF7pVctW2udSrQIkOGt66c9Rv8A1ou0LkIAT6QVIskwLpD0btWMht5s7nKAxmY1AG0ctareIwV1TrmAG2h09QDR+A4sbqsb6ksXYgT8IMCAJkDQ1NiscEWbbPmOgU95MabnadP/ADWYOwNGZMmRi9AbfeJbWHZmAntEEjMN45SIM00wmHcqpW4ZIBI3g8xBpbcstculmLKssYB120GneaLt402x2XU/ysn0iRPrWvFlANEmMKNzD2xd9GUdYyqASXVeewBrbC/tJ4hYDFbq3EDZf4iKdYmNIIHrTbhfRxmGdr3VXHEtZu22tKo7ka4QG5neNedJeJ/s8xqI5VgUc5toBzaaESJjxpujI2RrPs9IalAo23lgtftZd0BxGHssMwUlGIYTzysG+tbWemmCZofrrRkjVJXf+Qk/KqnxXhWLNpc1gwozErlPZAiSIDkeOoqqXsUQfLv76Xjy502IhvixPuDOzDieCOv7/aHgQQR5grIrK5AIbXOiz+EliR7L61lae9zHp9R+InusXjEeGaihQeGopa5s2GSlfasy1srCpG2qpJoENYTW4t6171ffUlz1Kzq/et8ordSDyqpJCLdaPgATI0PeNP8AzR4QmtcnhUsiXQMDt3nTftjvG/tTHC8QVvhOo5Hf23rTq+/7CoruBVhrr4jQ+9CdJ5hAsvELxzAoPC5b/wCsD70QbHtSW4lwaA5wCpg/F2SDE+lHYfiqkwSQ35W0P6GltjNbRyZRe8kJIrdWB3rZyK16scvn+tIqag1yQEedRXeEWbmpSD3jsn5aGpTtqNO/u9a2S1I7JoQSODCIDDcRb/wN0/wrx8m2+X6V5bxt+wczW473tmPfL9xTW3a/MDHeKPw6KRAg+BOtNGcjneZ27Mp42ivC9MGJEXdvw3Fzg+u49xTe30lTrA7WspKOGa22cMTkgxpEQfeo73BLNz40HnGvuINJeIcDXDmbd0iQdCQYiD567a1adyzcbxGTC6rztFWMYtdOkkfYDfu3rbDYMkwZ1mOyTOmw7/73qw8O4At8KQ6gwrEM2QPO5BPvrUvE+G3bCybTbfFpEzA5zBOnLfaur2cY23yWB8B99xFZcbIKWifz4bSv37GXmVO3fqeWmnKoLeOuKIzGDoeat3771ZOF2sOBJDi4TqmrEa6kHkuvLXxNLsXw5HYhLiDcqGaNt5zACtP6UOTpYfa/lMvfsvQ1A0x7Dlm8t/ajrPFHCz2gPGaSoACJ5HUjY90eFEY3EzAU7786wn3tPMa24sCO7HFw0BWBcsAJiNd2PdGlQ8T4TfBXMyo05lOaVaDurCdfA7aVXUWdf7P9KZ2Sw0BIHdy9tqYipfEBtVXOl4PpneIAvFboiDnVWnaZKwdSO+k3FsQ8BrUgEkkIxjwgA8vOqnZxtxToJ/8Aj5RGnyp7wzFteZbY1YiTKyVjvbTLTf06A3qIg983hckt9NMVh3OS7cCwNG1WBygjz08asPDuM2r1o/v2CsX3btBkARyGEico317xS04e31vUtcVjIUBg0EnSM2sHb3p8eCPbZC+H7KFTmXtaLB/DvttFaEFjY39DFO3tbioMnRjAMAThb0kCct3sg8wPi0G2/Kspe3SxPxW1B5gpB9RFZXOPbB/5Przm79E49Gckw5olTWVlKMGTJNE26ysqpc3Da16daysqSTw+9bqp8BXlZVSxCLSnnU476ysoTCEwtI01n0rT6939aysqESwZ7HgBWl3ABxqJHj/elZWVV1LIuCnDPb1ttI/K2o9DW2H4spOVwVb3HyrysogA43g6ihFRsmlT2RI2+1ZWVjcUZvViRJQSPGvZB5a1lZS4xTCLTsOfvrSW9dQu3WIHBJG5BGu4I515WVq7HyZm7bwIVg7Nt4Ns5oHwXZBAGvZuJttzU1tjMV1aZHa6mcTkJDo5zCAGUgiBr2gNqysrsBqxEevXynODN3gsyXCXbQbLdFw6SMrKDHqp+tA4u1bURZRwczScwAyhtNI00Gsb+FZWUvOSuQL8PXFfXea0AfFqPjXj97ryij9yzki28ydARE6Tpvy8qgfBlNG3/v8AWvaysdm40410apFeca/5vkKMF9gsnWP71rKytCbC5gybmjPP3V3cZRGcjKCZ321roH7sMBYVQc1+4NWjaIJ8wJHmSPGsrKmViTRgoBVyoYnFsryp1UhiT5z661aeF/tAuKBmn/SZ+TfrWVlTHkZGoSOgYbx0v7RkO5WfG2Z9aysrK6Qf4CYSgn//2Q=="/>
          <p:cNvSpPr>
            <a:spLocks noChangeAspect="1" noChangeArrowheads="1"/>
          </p:cNvSpPr>
          <p:nvPr/>
        </p:nvSpPr>
        <p:spPr bwMode="auto">
          <a:xfrm>
            <a:off x="52388"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CL"/>
          </a:p>
        </p:txBody>
      </p:sp>
      <p:sp>
        <p:nvSpPr>
          <p:cNvPr id="3076" name="4 CuadroTexto"/>
          <p:cNvSpPr txBox="1">
            <a:spLocks noChangeArrowheads="1"/>
          </p:cNvSpPr>
          <p:nvPr/>
        </p:nvSpPr>
        <p:spPr bwMode="auto">
          <a:xfrm>
            <a:off x="287338" y="2238375"/>
            <a:ext cx="1296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dirty="0"/>
              <a:t>Producto Nacional</a:t>
            </a:r>
          </a:p>
        </p:txBody>
      </p:sp>
      <p:sp>
        <p:nvSpPr>
          <p:cNvPr id="3077" name="17 CuadroTexto"/>
          <p:cNvSpPr txBox="1">
            <a:spLocks noChangeArrowheads="1"/>
          </p:cNvSpPr>
          <p:nvPr/>
        </p:nvSpPr>
        <p:spPr bwMode="auto">
          <a:xfrm>
            <a:off x="411956" y="4595939"/>
            <a:ext cx="1512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dirty="0"/>
              <a:t>Producto Internacional</a:t>
            </a:r>
          </a:p>
        </p:txBody>
      </p:sp>
      <p:grpSp>
        <p:nvGrpSpPr>
          <p:cNvPr id="3078" name="16 Grupo"/>
          <p:cNvGrpSpPr>
            <a:grpSpLocks/>
          </p:cNvGrpSpPr>
          <p:nvPr/>
        </p:nvGrpSpPr>
        <p:grpSpPr bwMode="auto">
          <a:xfrm>
            <a:off x="2081213" y="3533884"/>
            <a:ext cx="5953125" cy="1940155"/>
            <a:chOff x="2123728" y="3331933"/>
            <a:chExt cx="5953489" cy="1791083"/>
          </a:xfrm>
        </p:grpSpPr>
        <p:sp>
          <p:nvSpPr>
            <p:cNvPr id="13" name="12 Flecha en U"/>
            <p:cNvSpPr/>
            <p:nvPr/>
          </p:nvSpPr>
          <p:spPr>
            <a:xfrm>
              <a:off x="2711139" y="3872260"/>
              <a:ext cx="1560607" cy="306204"/>
            </a:xfrm>
            <a:prstGeom prst="uturn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schemeClr val="tx1"/>
                </a:solidFill>
              </a:endParaRPr>
            </a:p>
          </p:txBody>
        </p:sp>
        <p:pic>
          <p:nvPicPr>
            <p:cNvPr id="309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98222"/>
              <a:ext cx="1368152" cy="102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Flecha en U"/>
            <p:cNvSpPr/>
            <p:nvPr/>
          </p:nvSpPr>
          <p:spPr>
            <a:xfrm>
              <a:off x="4587679" y="3872260"/>
              <a:ext cx="1560607" cy="306204"/>
            </a:xfrm>
            <a:prstGeom prst="uturn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schemeClr val="tx1"/>
                </a:solidFill>
              </a:endParaRPr>
            </a:p>
          </p:txBody>
        </p:sp>
        <p:pic>
          <p:nvPicPr>
            <p:cNvPr id="30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927" y="4098222"/>
              <a:ext cx="1343893" cy="100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5" name="13 CuadroTexto"/>
            <p:cNvSpPr txBox="1">
              <a:spLocks noChangeArrowheads="1"/>
            </p:cNvSpPr>
            <p:nvPr/>
          </p:nvSpPr>
          <p:spPr bwMode="auto">
            <a:xfrm>
              <a:off x="2795013" y="3331933"/>
              <a:ext cx="1284572" cy="33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800" dirty="0"/>
                <a:t>Pago </a:t>
              </a:r>
              <a:r>
                <a:rPr lang="es-CL" altLang="es-CL" sz="800" dirty="0" smtClean="0"/>
                <a:t>impuesto Derechos Aduaneros + IVA + ILA</a:t>
              </a:r>
              <a:endParaRPr lang="es-CL" altLang="es-CL" sz="800" dirty="0"/>
            </a:p>
          </p:txBody>
        </p:sp>
        <p:sp>
          <p:nvSpPr>
            <p:cNvPr id="3096" name="31 CuadroTexto"/>
            <p:cNvSpPr txBox="1">
              <a:spLocks noChangeArrowheads="1"/>
            </p:cNvSpPr>
            <p:nvPr/>
          </p:nvSpPr>
          <p:spPr bwMode="auto">
            <a:xfrm>
              <a:off x="4645171" y="3432961"/>
              <a:ext cx="12845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800" dirty="0" smtClean="0"/>
                <a:t>Pago impuesto ILA + IVA </a:t>
              </a:r>
              <a:endParaRPr lang="es-CL" altLang="es-CL" sz="800" dirty="0"/>
            </a:p>
          </p:txBody>
        </p:sp>
        <p:grpSp>
          <p:nvGrpSpPr>
            <p:cNvPr id="3097" name="15 Grupo"/>
            <p:cNvGrpSpPr>
              <a:grpSpLocks/>
            </p:cNvGrpSpPr>
            <p:nvPr/>
          </p:nvGrpSpPr>
          <p:grpSpPr bwMode="auto">
            <a:xfrm>
              <a:off x="5531300" y="3872260"/>
              <a:ext cx="2545917" cy="1184412"/>
              <a:chOff x="5531300" y="3872260"/>
              <a:chExt cx="2545917" cy="1184412"/>
            </a:xfrm>
          </p:grpSpPr>
          <p:sp>
            <p:nvSpPr>
              <p:cNvPr id="30" name="29 Flecha en U"/>
              <p:cNvSpPr/>
              <p:nvPr/>
            </p:nvSpPr>
            <p:spPr bwMode="auto">
              <a:xfrm>
                <a:off x="6516608" y="3872260"/>
                <a:ext cx="1560609" cy="306204"/>
              </a:xfrm>
              <a:prstGeom prst="uturn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schemeClr val="tx1"/>
                  </a:solidFill>
                </a:endParaRPr>
              </a:p>
            </p:txBody>
          </p:sp>
          <p:pic>
            <p:nvPicPr>
              <p:cNvPr id="309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300" y="4098222"/>
                <a:ext cx="1440159" cy="95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079" name="21 Grupo"/>
          <p:cNvGrpSpPr>
            <a:grpSpLocks/>
          </p:cNvGrpSpPr>
          <p:nvPr/>
        </p:nvGrpSpPr>
        <p:grpSpPr bwMode="auto">
          <a:xfrm>
            <a:off x="2505075" y="1355246"/>
            <a:ext cx="4475163" cy="1960689"/>
            <a:chOff x="2446648" y="669476"/>
            <a:chExt cx="4474534" cy="1961097"/>
          </a:xfrm>
        </p:grpSpPr>
        <p:grpSp>
          <p:nvGrpSpPr>
            <p:cNvPr id="3081" name="19 Grupo"/>
            <p:cNvGrpSpPr>
              <a:grpSpLocks/>
            </p:cNvGrpSpPr>
            <p:nvPr/>
          </p:nvGrpSpPr>
          <p:grpSpPr bwMode="auto">
            <a:xfrm>
              <a:off x="4881531" y="681252"/>
              <a:ext cx="2039651" cy="812787"/>
              <a:chOff x="4881531" y="681252"/>
              <a:chExt cx="2039651" cy="812787"/>
            </a:xfrm>
          </p:grpSpPr>
          <p:sp>
            <p:nvSpPr>
              <p:cNvPr id="3087" name="36 CuadroTexto"/>
              <p:cNvSpPr txBox="1">
                <a:spLocks noChangeArrowheads="1"/>
              </p:cNvSpPr>
              <p:nvPr/>
            </p:nvSpPr>
            <p:spPr bwMode="auto">
              <a:xfrm>
                <a:off x="5287540" y="681252"/>
                <a:ext cx="1284572"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800" dirty="0" smtClean="0"/>
                  <a:t>Pago IVA</a:t>
                </a:r>
                <a:endParaRPr lang="es-CL" altLang="es-CL" sz="800" dirty="0"/>
              </a:p>
            </p:txBody>
          </p:sp>
          <p:sp>
            <p:nvSpPr>
              <p:cNvPr id="39" name="38 Flecha en U"/>
              <p:cNvSpPr/>
              <p:nvPr/>
            </p:nvSpPr>
            <p:spPr bwMode="auto">
              <a:xfrm>
                <a:off x="4881531" y="1187587"/>
                <a:ext cx="2039651" cy="306452"/>
              </a:xfrm>
              <a:prstGeom prst="uturn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schemeClr val="tx1"/>
                  </a:solidFill>
                </a:endParaRPr>
              </a:p>
            </p:txBody>
          </p:sp>
        </p:grpSp>
        <p:grpSp>
          <p:nvGrpSpPr>
            <p:cNvPr id="3082" name="20 Grupo"/>
            <p:cNvGrpSpPr>
              <a:grpSpLocks/>
            </p:cNvGrpSpPr>
            <p:nvPr/>
          </p:nvGrpSpPr>
          <p:grpSpPr bwMode="auto">
            <a:xfrm>
              <a:off x="2446648" y="669476"/>
              <a:ext cx="3198463" cy="1961097"/>
              <a:chOff x="2446648" y="669476"/>
              <a:chExt cx="3198463" cy="1961097"/>
            </a:xfrm>
          </p:grpSpPr>
          <p:sp>
            <p:nvSpPr>
              <p:cNvPr id="3083" name="34 CuadroTexto"/>
              <p:cNvSpPr txBox="1">
                <a:spLocks noChangeArrowheads="1"/>
              </p:cNvSpPr>
              <p:nvPr/>
            </p:nvSpPr>
            <p:spPr bwMode="auto">
              <a:xfrm>
                <a:off x="3144402" y="669476"/>
                <a:ext cx="1284572" cy="21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800" dirty="0"/>
                  <a:t>Pago </a:t>
                </a:r>
                <a:r>
                  <a:rPr lang="es-CL" altLang="es-CL" sz="800" dirty="0" smtClean="0"/>
                  <a:t>impuesto ILA + IVA</a:t>
                </a:r>
                <a:endParaRPr lang="es-CL" altLang="es-CL" sz="800" dirty="0"/>
              </a:p>
            </p:txBody>
          </p:sp>
          <p:sp>
            <p:nvSpPr>
              <p:cNvPr id="3084" name="35 CuadroTexto"/>
              <p:cNvSpPr txBox="1">
                <a:spLocks noChangeArrowheads="1"/>
              </p:cNvSpPr>
              <p:nvPr/>
            </p:nvSpPr>
            <p:spPr bwMode="auto">
              <a:xfrm>
                <a:off x="3112256" y="818840"/>
                <a:ext cx="12845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800" dirty="0" smtClean="0"/>
                  <a:t>Factura</a:t>
                </a:r>
                <a:endParaRPr lang="es-CL" altLang="es-CL" sz="800" dirty="0"/>
              </a:p>
            </p:txBody>
          </p:sp>
          <p:sp>
            <p:nvSpPr>
              <p:cNvPr id="40" name="39 Flecha en U"/>
              <p:cNvSpPr/>
              <p:nvPr/>
            </p:nvSpPr>
            <p:spPr>
              <a:xfrm>
                <a:off x="2446648" y="1178061"/>
                <a:ext cx="2157110" cy="306452"/>
              </a:xfrm>
              <a:prstGeom prst="uturn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schemeClr val="tx1"/>
                  </a:solidFill>
                </a:endParaRPr>
              </a:p>
            </p:txBody>
          </p:sp>
          <p:pic>
            <p:nvPicPr>
              <p:cNvPr id="30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583" y="1535550"/>
                <a:ext cx="1645528" cy="109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3" name="36 CuadroTexto"/>
          <p:cNvSpPr txBox="1">
            <a:spLocks noChangeArrowheads="1"/>
          </p:cNvSpPr>
          <p:nvPr/>
        </p:nvSpPr>
        <p:spPr bwMode="auto">
          <a:xfrm>
            <a:off x="5346366" y="1539499"/>
            <a:ext cx="12847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800" dirty="0" smtClean="0"/>
              <a:t>Boleta</a:t>
            </a:r>
            <a:endParaRPr lang="es-CL" altLang="es-CL" sz="800" dirty="0"/>
          </a:p>
        </p:txBody>
      </p:sp>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1515" y="2090891"/>
            <a:ext cx="1167202" cy="1171386"/>
          </a:xfrm>
          <a:prstGeom prst="rect">
            <a:avLst/>
          </a:prstGeom>
        </p:spPr>
      </p:pic>
      <p:sp>
        <p:nvSpPr>
          <p:cNvPr id="35" name="35 CuadroTexto"/>
          <p:cNvSpPr txBox="1">
            <a:spLocks noChangeArrowheads="1"/>
          </p:cNvSpPr>
          <p:nvPr/>
        </p:nvSpPr>
        <p:spPr bwMode="auto">
          <a:xfrm>
            <a:off x="2773475" y="3806610"/>
            <a:ext cx="12847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800" dirty="0" smtClean="0"/>
              <a:t>Declaración de Ingreso (DIN)</a:t>
            </a:r>
            <a:endParaRPr lang="es-CL" altLang="es-CL" sz="800" dirty="0"/>
          </a:p>
        </p:txBody>
      </p:sp>
      <p:sp>
        <p:nvSpPr>
          <p:cNvPr id="36" name="35 CuadroTexto"/>
          <p:cNvSpPr txBox="1">
            <a:spLocks noChangeArrowheads="1"/>
          </p:cNvSpPr>
          <p:nvPr/>
        </p:nvSpPr>
        <p:spPr bwMode="auto">
          <a:xfrm>
            <a:off x="4655022" y="3791706"/>
            <a:ext cx="1284753" cy="21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800" dirty="0" smtClean="0"/>
              <a:t>Factura</a:t>
            </a:r>
            <a:endParaRPr lang="es-CL" altLang="es-CL" sz="800" dirty="0"/>
          </a:p>
        </p:txBody>
      </p:sp>
      <p:sp>
        <p:nvSpPr>
          <p:cNvPr id="37" name="36 CuadroTexto"/>
          <p:cNvSpPr txBox="1">
            <a:spLocks noChangeArrowheads="1"/>
          </p:cNvSpPr>
          <p:nvPr/>
        </p:nvSpPr>
        <p:spPr bwMode="auto">
          <a:xfrm>
            <a:off x="6510673" y="3661252"/>
            <a:ext cx="12847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800" dirty="0" smtClean="0"/>
              <a:t>Pago IVA</a:t>
            </a:r>
            <a:endParaRPr lang="es-CL" altLang="es-CL" sz="800" dirty="0"/>
          </a:p>
        </p:txBody>
      </p:sp>
      <p:sp>
        <p:nvSpPr>
          <p:cNvPr id="38" name="36 CuadroTexto"/>
          <p:cNvSpPr txBox="1">
            <a:spLocks noChangeArrowheads="1"/>
          </p:cNvSpPr>
          <p:nvPr/>
        </p:nvSpPr>
        <p:spPr bwMode="auto">
          <a:xfrm>
            <a:off x="6531951" y="3831535"/>
            <a:ext cx="12847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800" dirty="0" smtClean="0"/>
              <a:t>Boleta</a:t>
            </a:r>
            <a:endParaRPr lang="es-CL" altLang="es-CL" sz="800" dirty="0"/>
          </a:p>
        </p:txBody>
      </p:sp>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1271" y="2181019"/>
            <a:ext cx="1336184" cy="1002138"/>
          </a:xfrm>
          <a:prstGeom prst="rect">
            <a:avLst/>
          </a:prstGeom>
        </p:spPr>
      </p:pic>
      <p:pic>
        <p:nvPicPr>
          <p:cNvPr id="7" name="Imagen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26328" y="4378265"/>
            <a:ext cx="1545860" cy="1030573"/>
          </a:xfrm>
          <a:prstGeom prst="rect">
            <a:avLst/>
          </a:prstGeom>
        </p:spPr>
      </p:pic>
      <p:sp>
        <p:nvSpPr>
          <p:cNvPr id="34" name="Rectángulo 33"/>
          <p:cNvSpPr/>
          <p:nvPr/>
        </p:nvSpPr>
        <p:spPr>
          <a:xfrm flipH="1">
            <a:off x="0" y="0"/>
            <a:ext cx="486226" cy="6858000"/>
          </a:xfrm>
          <a:prstGeom prst="rect">
            <a:avLst/>
          </a:prstGeom>
          <a:gradFill flip="none" rotWithShape="1">
            <a:gsLst>
              <a:gs pos="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41" name="Rectángulo 40"/>
          <p:cNvSpPr/>
          <p:nvPr/>
        </p:nvSpPr>
        <p:spPr>
          <a:xfrm flipH="1">
            <a:off x="486226" y="175793"/>
            <a:ext cx="8652992" cy="578146"/>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42" name="Imagen 41"/>
          <p:cNvPicPr>
            <a:picLocks noChangeAspect="1"/>
          </p:cNvPicPr>
          <p:nvPr/>
        </p:nvPicPr>
        <p:blipFill rotWithShape="1">
          <a:blip r:embed="rId9"/>
          <a:srcRect r="-12433" b="55056"/>
          <a:stretch/>
        </p:blipFill>
        <p:spPr>
          <a:xfrm>
            <a:off x="87460" y="6303983"/>
            <a:ext cx="354164" cy="278093"/>
          </a:xfrm>
          <a:prstGeom prst="rect">
            <a:avLst/>
          </a:prstGeom>
        </p:spPr>
      </p:pic>
      <p:pic>
        <p:nvPicPr>
          <p:cNvPr id="43" name="Imagen 42"/>
          <p:cNvPicPr>
            <a:picLocks noChangeAspect="1"/>
          </p:cNvPicPr>
          <p:nvPr/>
        </p:nvPicPr>
        <p:blipFill>
          <a:blip r:embed="rId10"/>
          <a:stretch>
            <a:fillRect/>
          </a:stretch>
        </p:blipFill>
        <p:spPr>
          <a:xfrm flipH="1">
            <a:off x="396502" y="175278"/>
            <a:ext cx="89865" cy="679591"/>
          </a:xfrm>
          <a:prstGeom prst="rect">
            <a:avLst/>
          </a:prstGeom>
        </p:spPr>
      </p:pic>
    </p:spTree>
    <p:extLst>
      <p:ext uri="{BB962C8B-B14F-4D97-AF65-F5344CB8AC3E}">
        <p14:creationId xmlns:p14="http://schemas.microsoft.com/office/powerpoint/2010/main" val="1719601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flipH="1">
            <a:off x="486226" y="175793"/>
            <a:ext cx="8652992" cy="578146"/>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2050" name="1 Título"/>
          <p:cNvSpPr>
            <a:spLocks noGrp="1"/>
          </p:cNvSpPr>
          <p:nvPr>
            <p:ph type="title"/>
          </p:nvPr>
        </p:nvSpPr>
        <p:spPr>
          <a:xfrm>
            <a:off x="992856" y="753939"/>
            <a:ext cx="8075612" cy="633413"/>
          </a:xfrm>
        </p:spPr>
        <p:txBody>
          <a:bodyPr/>
          <a:lstStyle/>
          <a:p>
            <a:pPr eaLnBrk="1" hangingPunct="1"/>
            <a:r>
              <a:rPr lang="es-CL" altLang="es-CL" sz="3600" b="1" dirty="0" smtClean="0"/>
              <a:t>Impuesto a los Alcoholes</a:t>
            </a:r>
          </a:p>
        </p:txBody>
      </p:sp>
      <p:sp>
        <p:nvSpPr>
          <p:cNvPr id="5" name="CuadroTexto 4"/>
          <p:cNvSpPr txBox="1"/>
          <p:nvPr/>
        </p:nvSpPr>
        <p:spPr>
          <a:xfrm>
            <a:off x="687828" y="330407"/>
            <a:ext cx="3528392" cy="369332"/>
          </a:xfrm>
          <a:prstGeom prst="rect">
            <a:avLst/>
          </a:prstGeom>
          <a:noFill/>
        </p:spPr>
        <p:txBody>
          <a:bodyPr wrap="square" rtlCol="0">
            <a:spAutoFit/>
          </a:bodyPr>
          <a:lstStyle/>
          <a:p>
            <a:r>
              <a:rPr lang="es-CL" b="1" dirty="0" smtClean="0">
                <a:solidFill>
                  <a:schemeClr val="bg1"/>
                </a:solidFill>
              </a:rPr>
              <a:t>Cifras del Impuesto</a:t>
            </a:r>
            <a:endParaRPr lang="es-CL" b="1" dirty="0">
              <a:solidFill>
                <a:schemeClr val="bg1"/>
              </a:solidFill>
            </a:endParaRPr>
          </a:p>
        </p:txBody>
      </p:sp>
      <p:sp>
        <p:nvSpPr>
          <p:cNvPr id="6" name="Rectángulo 5"/>
          <p:cNvSpPr/>
          <p:nvPr/>
        </p:nvSpPr>
        <p:spPr>
          <a:xfrm flipH="1">
            <a:off x="0" y="0"/>
            <a:ext cx="486226" cy="6858000"/>
          </a:xfrm>
          <a:prstGeom prst="rect">
            <a:avLst/>
          </a:prstGeom>
          <a:gradFill flip="none" rotWithShape="1">
            <a:gsLst>
              <a:gs pos="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8" name="Imagen 7"/>
          <p:cNvPicPr>
            <a:picLocks noChangeAspect="1"/>
          </p:cNvPicPr>
          <p:nvPr/>
        </p:nvPicPr>
        <p:blipFill rotWithShape="1">
          <a:blip r:embed="rId3"/>
          <a:srcRect r="-12433" b="55056"/>
          <a:stretch/>
        </p:blipFill>
        <p:spPr>
          <a:xfrm>
            <a:off x="87460" y="6303983"/>
            <a:ext cx="354164" cy="278093"/>
          </a:xfrm>
          <a:prstGeom prst="rect">
            <a:avLst/>
          </a:prstGeom>
        </p:spPr>
      </p:pic>
      <p:pic>
        <p:nvPicPr>
          <p:cNvPr id="10" name="Imagen 9"/>
          <p:cNvPicPr>
            <a:picLocks noChangeAspect="1"/>
          </p:cNvPicPr>
          <p:nvPr/>
        </p:nvPicPr>
        <p:blipFill>
          <a:blip r:embed="rId4"/>
          <a:stretch>
            <a:fillRect/>
          </a:stretch>
        </p:blipFill>
        <p:spPr>
          <a:xfrm flipH="1">
            <a:off x="396502" y="175278"/>
            <a:ext cx="89865" cy="679591"/>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853375559"/>
              </p:ext>
            </p:extLst>
          </p:nvPr>
        </p:nvGraphicFramePr>
        <p:xfrm>
          <a:off x="1072628" y="1441552"/>
          <a:ext cx="4731013" cy="4526592"/>
        </p:xfrm>
        <a:graphic>
          <a:graphicData uri="http://schemas.openxmlformats.org/drawingml/2006/table">
            <a:tbl>
              <a:tblPr/>
              <a:tblGrid>
                <a:gridCol w="153260"/>
                <a:gridCol w="2895796"/>
                <a:gridCol w="1681957"/>
              </a:tblGrid>
              <a:tr h="201899">
                <a:tc gridSpan="2">
                  <a:txBody>
                    <a:bodyPr/>
                    <a:lstStyle/>
                    <a:p>
                      <a:pPr algn="l" fontAlgn="b"/>
                      <a:r>
                        <a:rPr lang="es-CL" sz="1200" b="1" i="0" u="none" strike="noStrike" dirty="0">
                          <a:solidFill>
                            <a:srgbClr val="000000"/>
                          </a:solidFill>
                          <a:effectLst/>
                          <a:latin typeface="Calibri" panose="020F0502020204030204" pitchFamily="34" charset="0"/>
                        </a:rPr>
                        <a:t>Cantidades y Montos declarados en F29 Año 2013</a:t>
                      </a:r>
                    </a:p>
                  </a:txBody>
                  <a:tcPr marL="8076" marR="8076" marT="8076" marB="0" anchor="b">
                    <a:lnL>
                      <a:noFill/>
                    </a:lnL>
                    <a:lnR>
                      <a:noFill/>
                    </a:lnR>
                    <a:lnT>
                      <a:noFill/>
                    </a:lnT>
                    <a:lnB>
                      <a:noFill/>
                    </a:lnB>
                  </a:tcPr>
                </a:tc>
                <a:tc hMerge="1">
                  <a:txBody>
                    <a:bodyPr/>
                    <a:lstStyle/>
                    <a:p>
                      <a:endParaRPr lang="es-CL"/>
                    </a:p>
                  </a:txBody>
                  <a:tcPr/>
                </a:tc>
                <a:tc>
                  <a:txBody>
                    <a:bodyPr/>
                    <a:lstStyle/>
                    <a:p>
                      <a:pPr algn="l" fontAlgn="b"/>
                      <a:endParaRPr lang="es-CL" sz="900" b="0" i="0" u="none" strike="noStrike" dirty="0">
                        <a:solidFill>
                          <a:srgbClr val="000000"/>
                        </a:solidFill>
                        <a:effectLst/>
                        <a:latin typeface="Calibri" panose="020F0502020204030204" pitchFamily="34" charset="0"/>
                      </a:endParaRPr>
                    </a:p>
                  </a:txBody>
                  <a:tcPr marL="8076" marR="8076" marT="8076" marB="0" anchor="b">
                    <a:lnL>
                      <a:noFill/>
                    </a:lnL>
                    <a:lnR>
                      <a:noFill/>
                    </a:lnR>
                    <a:lnT>
                      <a:noFill/>
                    </a:lnT>
                    <a:lnB>
                      <a:noFill/>
                    </a:lnB>
                  </a:tcPr>
                </a:tc>
              </a:tr>
              <a:tr h="161520">
                <a:tc>
                  <a:txBody>
                    <a:bodyPr/>
                    <a:lstStyle/>
                    <a:p>
                      <a:pPr algn="l" fontAlgn="b"/>
                      <a:endParaRPr lang="es-CL" sz="900" b="0" i="0" u="none" strike="noStrike">
                        <a:solidFill>
                          <a:srgbClr val="000000"/>
                        </a:solidFill>
                        <a:effectLst/>
                        <a:latin typeface="Calibri" panose="020F0502020204030204" pitchFamily="34" charset="0"/>
                      </a:endParaRPr>
                    </a:p>
                  </a:txBody>
                  <a:tcPr marL="8076" marR="8076" marT="8076" marB="0" anchor="b">
                    <a:lnL>
                      <a:noFill/>
                    </a:lnL>
                    <a:lnR>
                      <a:noFill/>
                    </a:lnR>
                    <a:lnT>
                      <a:noFill/>
                    </a:lnT>
                    <a:lnB>
                      <a:noFill/>
                    </a:lnB>
                  </a:tcPr>
                </a:tc>
                <a:tc>
                  <a:txBody>
                    <a:bodyPr/>
                    <a:lstStyle/>
                    <a:p>
                      <a:pPr algn="l" fontAlgn="b"/>
                      <a:endParaRPr lang="es-CL" sz="900" b="0" i="0" u="none" strike="noStrike" dirty="0">
                        <a:solidFill>
                          <a:srgbClr val="000000"/>
                        </a:solidFill>
                        <a:effectLst/>
                        <a:latin typeface="Calibri" panose="020F0502020204030204" pitchFamily="34" charset="0"/>
                      </a:endParaRPr>
                    </a:p>
                  </a:txBody>
                  <a:tcPr marL="8076" marR="8076" marT="8076" marB="0" anchor="b">
                    <a:lnL>
                      <a:noFill/>
                    </a:lnL>
                    <a:lnR>
                      <a:noFill/>
                    </a:lnR>
                    <a:lnT>
                      <a:noFill/>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8076" marR="8076" marT="8076" marB="0" anchor="b">
                    <a:lnL>
                      <a:noFill/>
                    </a:lnL>
                    <a:lnR>
                      <a:noFill/>
                    </a:lnR>
                    <a:lnT>
                      <a:noFill/>
                    </a:lnT>
                    <a:lnB w="6350" cap="flat" cmpd="sng" algn="ctr">
                      <a:solidFill>
                        <a:srgbClr val="000000"/>
                      </a:solidFill>
                      <a:prstDash val="solid"/>
                      <a:round/>
                      <a:headEnd type="none" w="med" len="med"/>
                      <a:tailEnd type="none" w="med" len="med"/>
                    </a:lnB>
                  </a:tcPr>
                </a:tc>
              </a:tr>
              <a:tr h="161520">
                <a:tc>
                  <a:txBody>
                    <a:bodyPr/>
                    <a:lstStyle/>
                    <a:p>
                      <a:pPr algn="l" fontAlgn="b"/>
                      <a:endParaRPr lang="es-CL" sz="900" b="0" i="0" u="none" strike="noStrike">
                        <a:solidFill>
                          <a:srgbClr val="000000"/>
                        </a:solidFill>
                        <a:effectLst/>
                        <a:latin typeface="Calibri" panose="020F0502020204030204" pitchFamily="34" charset="0"/>
                      </a:endParaRPr>
                    </a:p>
                  </a:txBody>
                  <a:tcPr marL="8076" marR="8076" marT="8076" marB="0" anchor="b">
                    <a:lnL>
                      <a:noFill/>
                    </a:lnL>
                    <a:lnR>
                      <a:noFill/>
                    </a:lnR>
                    <a:lnT>
                      <a:noFill/>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8076" marR="8076" marT="80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CL" sz="700" b="1" i="0" u="none" strike="noStrike">
                          <a:solidFill>
                            <a:srgbClr val="000080"/>
                          </a:solidFill>
                          <a:effectLst/>
                          <a:latin typeface="Arial" panose="020B0604020202020204" pitchFamily="34" charset="0"/>
                        </a:rPr>
                        <a:t>Débitos</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61520">
                <a:tc>
                  <a:txBody>
                    <a:bodyPr/>
                    <a:lstStyle/>
                    <a:p>
                      <a:pPr algn="l" fontAlgn="b"/>
                      <a:endParaRPr lang="es-CL" sz="900" b="0" i="0" u="none" strike="noStrike">
                        <a:solidFill>
                          <a:srgbClr val="000000"/>
                        </a:solidFill>
                        <a:effectLst/>
                        <a:latin typeface="Calibri" panose="020F0502020204030204" pitchFamily="34" charset="0"/>
                      </a:endParaRPr>
                    </a:p>
                  </a:txBody>
                  <a:tcPr marL="8076" marR="8076" marT="80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8076" marR="8076" marT="80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CL" sz="700" b="1" i="0" u="none" strike="noStrike">
                          <a:solidFill>
                            <a:srgbClr val="000080"/>
                          </a:solidFill>
                          <a:effectLst/>
                          <a:latin typeface="Arial" panose="020B0604020202020204" pitchFamily="34" charset="0"/>
                        </a:rPr>
                        <a:t>Monto ($)</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61520">
                <a:tc>
                  <a:txBody>
                    <a:bodyPr/>
                    <a:lstStyle/>
                    <a:p>
                      <a:pPr algn="ctr" fontAlgn="ctr"/>
                      <a:r>
                        <a:rPr lang="es-CL" sz="700" b="1" i="0" u="none" strike="noStrike">
                          <a:solidFill>
                            <a:srgbClr val="00B050"/>
                          </a:solidFill>
                          <a:effectLst/>
                          <a:latin typeface="Arial" panose="020B0604020202020204" pitchFamily="34" charset="0"/>
                        </a:rPr>
                        <a:t>71</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Pisco, Licores, Whisky y Aguardiente (tasa 27%)</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s-CL" sz="700" b="0" i="0" u="none" strike="noStrike">
                          <a:solidFill>
                            <a:srgbClr val="000080"/>
                          </a:solidFill>
                          <a:effectLst/>
                          <a:latin typeface="Arial" panose="020B0604020202020204" pitchFamily="34" charset="0"/>
                        </a:rPr>
                        <a:t>102.504.522.738</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B050"/>
                          </a:solidFill>
                          <a:effectLst/>
                          <a:latin typeface="Arial" panose="020B0604020202020204" pitchFamily="34" charset="0"/>
                        </a:rPr>
                        <a:t>72</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Vinos, Champaña, Chichas (tasa 15%)</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s-CL" sz="700" b="0" i="0" u="none" strike="noStrike">
                          <a:solidFill>
                            <a:srgbClr val="000080"/>
                          </a:solidFill>
                          <a:effectLst/>
                          <a:latin typeface="Arial" panose="020B0604020202020204" pitchFamily="34" charset="0"/>
                        </a:rPr>
                        <a:t>80.644.095.333</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B050"/>
                          </a:solidFill>
                          <a:effectLst/>
                          <a:latin typeface="Arial" panose="020B0604020202020204" pitchFamily="34" charset="0"/>
                        </a:rPr>
                        <a:t>73</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Cervezas (tasa 15%)</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s-CL" sz="700" b="0" i="0" u="none" strike="noStrike">
                          <a:solidFill>
                            <a:srgbClr val="000080"/>
                          </a:solidFill>
                          <a:effectLst/>
                          <a:latin typeface="Arial" panose="020B0604020202020204" pitchFamily="34" charset="0"/>
                        </a:rPr>
                        <a:t>82.930.272.674</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B050"/>
                          </a:solidFill>
                          <a:effectLst/>
                          <a:latin typeface="Arial" panose="020B0604020202020204" pitchFamily="34" charset="0"/>
                        </a:rPr>
                        <a:t>74</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Bebidas analcohólicas (tasa 13%)</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s-CL" sz="700" b="0" i="0" u="none" strike="noStrike">
                          <a:solidFill>
                            <a:srgbClr val="000080"/>
                          </a:solidFill>
                          <a:effectLst/>
                          <a:latin typeface="Arial" panose="020B0604020202020204" pitchFamily="34" charset="0"/>
                        </a:rPr>
                        <a:t>135.336.608.955</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B050"/>
                          </a:solidFill>
                          <a:effectLst/>
                          <a:latin typeface="Arial" panose="020B0604020202020204" pitchFamily="34" charset="0"/>
                        </a:rPr>
                        <a:t>75</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Notas de Débito emitidas</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s-CL" sz="700" b="0" i="0" u="none" strike="noStrike">
                          <a:solidFill>
                            <a:srgbClr val="000080"/>
                          </a:solidFill>
                          <a:effectLst/>
                          <a:latin typeface="Arial" panose="020B0604020202020204" pitchFamily="34" charset="0"/>
                        </a:rPr>
                        <a:t>520.681.328</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B050"/>
                          </a:solidFill>
                          <a:effectLst/>
                          <a:latin typeface="Arial" panose="020B0604020202020204" pitchFamily="34" charset="0"/>
                        </a:rPr>
                        <a:t>76</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Notas de Crédito emitidas por Facturas</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s-CL" sz="700" b="0" i="0" u="none" strike="noStrike">
                          <a:solidFill>
                            <a:srgbClr val="000080"/>
                          </a:solidFill>
                          <a:effectLst/>
                          <a:latin typeface="Arial" panose="020B0604020202020204" pitchFamily="34" charset="0"/>
                        </a:rPr>
                        <a:t>23.162.540.679</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B050"/>
                          </a:solidFill>
                          <a:effectLst/>
                          <a:latin typeface="Arial" panose="020B0604020202020204" pitchFamily="34" charset="0"/>
                        </a:rPr>
                        <a:t>77</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Notas de Crédito emitidas por Vales de máquinas autorizadas</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s-CL" sz="700" b="0" i="0" u="none" strike="noStrike">
                          <a:solidFill>
                            <a:srgbClr val="000080"/>
                          </a:solidFill>
                          <a:effectLst/>
                          <a:latin typeface="Arial" panose="020B0604020202020204" pitchFamily="34" charset="0"/>
                        </a:rPr>
                        <a:t>203.094.310</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B050"/>
                          </a:solidFill>
                          <a:effectLst/>
                          <a:latin typeface="Arial" panose="020B0604020202020204" pitchFamily="34" charset="0"/>
                        </a:rPr>
                        <a:t>78</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1" i="0" u="none" strike="noStrike">
                          <a:solidFill>
                            <a:srgbClr val="000080"/>
                          </a:solidFill>
                          <a:effectLst/>
                          <a:latin typeface="Arial" panose="020B0604020202020204" pitchFamily="34" charset="0"/>
                        </a:rPr>
                        <a:t>Total Débitos Art. 42 DL 825</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s-CL" sz="700" b="0" i="0" u="none" strike="noStrike">
                          <a:solidFill>
                            <a:srgbClr val="000080"/>
                          </a:solidFill>
                          <a:effectLst/>
                          <a:latin typeface="Arial" panose="020B0604020202020204" pitchFamily="34" charset="0"/>
                        </a:rPr>
                        <a:t>378.568.865.203</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0080"/>
                          </a:solidFill>
                          <a:effectLst/>
                          <a:latin typeface="Arial" panose="020B0604020202020204" pitchFamily="34" charset="0"/>
                        </a:rPr>
                        <a:t> </a:t>
                      </a:r>
                    </a:p>
                  </a:txBody>
                  <a:tcPr marL="8076" marR="8076" marT="807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s-CL" sz="600" b="0" i="0" u="none" strike="noStrike">
                          <a:solidFill>
                            <a:srgbClr val="000080"/>
                          </a:solidFill>
                          <a:effectLst/>
                          <a:latin typeface="Arial" panose="020B0604020202020204" pitchFamily="34" charset="0"/>
                        </a:rPr>
                        <a:t> </a:t>
                      </a:r>
                    </a:p>
                  </a:txBody>
                  <a:tcPr marL="8076" marR="8076" marT="807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L" sz="800" b="0" i="0" u="none" strike="noStrike">
                          <a:solidFill>
                            <a:srgbClr val="000080"/>
                          </a:solidFill>
                          <a:effectLst/>
                          <a:latin typeface="Arial" panose="020B0604020202020204" pitchFamily="34" charset="0"/>
                        </a:rPr>
                        <a:t> </a:t>
                      </a:r>
                    </a:p>
                  </a:txBody>
                  <a:tcPr marL="8076" marR="8076" marT="807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1520">
                <a:tc>
                  <a:txBody>
                    <a:bodyPr/>
                    <a:lstStyle/>
                    <a:p>
                      <a:pPr algn="l" fontAlgn="b"/>
                      <a:endParaRPr lang="es-CL" sz="900" b="0" i="0" u="none" strike="noStrike">
                        <a:solidFill>
                          <a:srgbClr val="000000"/>
                        </a:solidFill>
                        <a:effectLst/>
                        <a:latin typeface="Calibri" panose="020F0502020204030204" pitchFamily="34" charset="0"/>
                      </a:endParaRPr>
                    </a:p>
                  </a:txBody>
                  <a:tcPr marL="8076" marR="8076" marT="8076" marB="0" anchor="b">
                    <a:lnL>
                      <a:noFill/>
                    </a:lnL>
                    <a:lnR>
                      <a:noFill/>
                    </a:lnR>
                    <a:lnT>
                      <a:noFill/>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8076" marR="8076" marT="807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CL" sz="700" b="1" i="0" u="none" strike="noStrike">
                          <a:solidFill>
                            <a:srgbClr val="000080"/>
                          </a:solidFill>
                          <a:effectLst/>
                          <a:latin typeface="Arial" panose="020B0604020202020204" pitchFamily="34" charset="0"/>
                        </a:rPr>
                        <a:t>Crédito imputable del periodo</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61520">
                <a:tc>
                  <a:txBody>
                    <a:bodyPr/>
                    <a:lstStyle/>
                    <a:p>
                      <a:pPr algn="l" fontAlgn="b"/>
                      <a:endParaRPr lang="es-CL" sz="900" b="0" i="0" u="none" strike="noStrike">
                        <a:solidFill>
                          <a:srgbClr val="000000"/>
                        </a:solidFill>
                        <a:effectLst/>
                        <a:latin typeface="Calibri" panose="020F0502020204030204" pitchFamily="34" charset="0"/>
                      </a:endParaRPr>
                    </a:p>
                  </a:txBody>
                  <a:tcPr marL="8076" marR="8076" marT="80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8076" marR="8076" marT="807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CL" sz="700" b="1" i="0" u="none" strike="noStrike">
                          <a:solidFill>
                            <a:srgbClr val="000080"/>
                          </a:solidFill>
                          <a:effectLst/>
                          <a:latin typeface="Arial" panose="020B0604020202020204" pitchFamily="34" charset="0"/>
                        </a:rPr>
                        <a:t>Monto ($)</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61520">
                <a:tc>
                  <a:txBody>
                    <a:bodyPr/>
                    <a:lstStyle/>
                    <a:p>
                      <a:pPr algn="ctr" fontAlgn="ctr"/>
                      <a:r>
                        <a:rPr lang="es-CL" sz="700" b="1" i="0" u="none" strike="noStrike">
                          <a:solidFill>
                            <a:srgbClr val="00B050"/>
                          </a:solidFill>
                          <a:effectLst/>
                          <a:latin typeface="Arial" panose="020B0604020202020204" pitchFamily="34" charset="0"/>
                        </a:rPr>
                        <a:t>79</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Pisco, Licores, Whisky y Aguardiente (tasa 27%)</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s-CL" sz="700" b="0" i="0" u="none" strike="noStrike">
                          <a:solidFill>
                            <a:srgbClr val="000080"/>
                          </a:solidFill>
                          <a:effectLst/>
                          <a:latin typeface="Arial" panose="020B0604020202020204" pitchFamily="34" charset="0"/>
                        </a:rPr>
                        <a:t>57.977.239.947</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B050"/>
                          </a:solidFill>
                          <a:effectLst/>
                          <a:latin typeface="Arial" panose="020B0604020202020204" pitchFamily="34" charset="0"/>
                        </a:rPr>
                        <a:t>80</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Vinos, Champaña, Chichas (tasa 15%)</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s-CL" sz="700" b="0" i="0" u="none" strike="noStrike">
                          <a:solidFill>
                            <a:srgbClr val="000080"/>
                          </a:solidFill>
                          <a:effectLst/>
                          <a:latin typeface="Arial" panose="020B0604020202020204" pitchFamily="34" charset="0"/>
                        </a:rPr>
                        <a:t>38.907.227.232</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B050"/>
                          </a:solidFill>
                          <a:effectLst/>
                          <a:latin typeface="Arial" panose="020B0604020202020204" pitchFamily="34" charset="0"/>
                        </a:rPr>
                        <a:t>81</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Cervezas (tasa 15%)</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s-CL" sz="700" b="0" i="0" u="none" strike="noStrike">
                          <a:solidFill>
                            <a:srgbClr val="000080"/>
                          </a:solidFill>
                          <a:effectLst/>
                          <a:latin typeface="Arial" panose="020B0604020202020204" pitchFamily="34" charset="0"/>
                        </a:rPr>
                        <a:t>23.743.393.762</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B050"/>
                          </a:solidFill>
                          <a:effectLst/>
                          <a:latin typeface="Arial" panose="020B0604020202020204" pitchFamily="34" charset="0"/>
                        </a:rPr>
                        <a:t>82</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Bebidas analcohólicas (tasa 13%)</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s-CL" sz="700" b="0" i="0" u="none" strike="noStrike">
                          <a:solidFill>
                            <a:srgbClr val="000080"/>
                          </a:solidFill>
                          <a:effectLst/>
                          <a:latin typeface="Arial" panose="020B0604020202020204" pitchFamily="34" charset="0"/>
                        </a:rPr>
                        <a:t>24.384.365.425</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B050"/>
                          </a:solidFill>
                          <a:effectLst/>
                          <a:latin typeface="Arial" panose="020B0604020202020204" pitchFamily="34" charset="0"/>
                        </a:rPr>
                        <a:t>83</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Notas de  Débito recibidas</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s-CL" sz="700" b="0" i="0" u="none" strike="noStrike">
                          <a:solidFill>
                            <a:srgbClr val="000080"/>
                          </a:solidFill>
                          <a:effectLst/>
                          <a:latin typeface="Arial" panose="020B0604020202020204" pitchFamily="34" charset="0"/>
                        </a:rPr>
                        <a:t>149.137.095</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B050"/>
                          </a:solidFill>
                          <a:effectLst/>
                          <a:latin typeface="Arial" panose="020B0604020202020204" pitchFamily="34" charset="0"/>
                        </a:rPr>
                        <a:t>84</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Notas de Crédito recibidas</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s-CL" sz="700" b="0" i="0" u="none" strike="noStrike">
                          <a:solidFill>
                            <a:srgbClr val="000080"/>
                          </a:solidFill>
                          <a:effectLst/>
                          <a:latin typeface="Arial" panose="020B0604020202020204" pitchFamily="34" charset="0"/>
                        </a:rPr>
                        <a:t>3.947.153.582</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B050"/>
                          </a:solidFill>
                          <a:effectLst/>
                          <a:latin typeface="Arial" panose="020B0604020202020204" pitchFamily="34" charset="0"/>
                        </a:rPr>
                        <a:t>85</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Remanente crédito Art.42 mes anterior</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s-CL" sz="700" b="0" i="0" u="none" strike="noStrike">
                          <a:solidFill>
                            <a:srgbClr val="000080"/>
                          </a:solidFill>
                          <a:effectLst/>
                          <a:latin typeface="Arial" panose="020B0604020202020204" pitchFamily="34" charset="0"/>
                        </a:rPr>
                        <a:t>51.650.987.704</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B050"/>
                          </a:solidFill>
                          <a:effectLst/>
                          <a:latin typeface="Arial" panose="020B0604020202020204" pitchFamily="34" charset="0"/>
                        </a:rPr>
                        <a:t>86</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Devolución Art. 36 D.L.825 relativas impuesto Art.42</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ctr"/>
                      <a:r>
                        <a:rPr lang="es-CL" sz="700" b="0" i="0" u="none" strike="noStrike">
                          <a:solidFill>
                            <a:srgbClr val="000080"/>
                          </a:solidFill>
                          <a:effectLst/>
                          <a:latin typeface="Arial" panose="020B0604020202020204" pitchFamily="34" charset="0"/>
                        </a:rPr>
                        <a:t>16.031.674.384</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B050"/>
                          </a:solidFill>
                          <a:effectLst/>
                          <a:latin typeface="Arial" panose="020B0604020202020204" pitchFamily="34" charset="0"/>
                        </a:rPr>
                        <a:t>87</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Monto reintegrado devoluciones indebidas de crédito por exportaciones</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s-CL" sz="700" b="0" i="0" u="none" strike="noStrike">
                          <a:solidFill>
                            <a:srgbClr val="000080"/>
                          </a:solidFill>
                          <a:effectLst/>
                          <a:latin typeface="Arial" panose="020B0604020202020204" pitchFamily="34" charset="0"/>
                        </a:rPr>
                        <a:t>15.885.384</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520">
                <a:tc>
                  <a:txBody>
                    <a:bodyPr/>
                    <a:lstStyle/>
                    <a:p>
                      <a:pPr algn="ctr" fontAlgn="ctr"/>
                      <a:r>
                        <a:rPr lang="es-CL" sz="700" b="1" i="0" u="none" strike="noStrike">
                          <a:solidFill>
                            <a:srgbClr val="00B050"/>
                          </a:solidFill>
                          <a:effectLst/>
                          <a:latin typeface="Arial" panose="020B0604020202020204" pitchFamily="34" charset="0"/>
                        </a:rPr>
                        <a:t>88</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700" b="0" i="0" u="none" strike="noStrike">
                          <a:solidFill>
                            <a:srgbClr val="000080"/>
                          </a:solidFill>
                          <a:effectLst/>
                          <a:latin typeface="Arial" panose="020B0604020202020204" pitchFamily="34" charset="0"/>
                        </a:rPr>
                        <a:t>Total créditos Art.42 DL 825</a:t>
                      </a:r>
                    </a:p>
                  </a:txBody>
                  <a:tcPr marL="8076" marR="8076" marT="80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s-CL" sz="700" b="0" i="0" u="none" strike="noStrike">
                          <a:solidFill>
                            <a:srgbClr val="000080"/>
                          </a:solidFill>
                          <a:effectLst/>
                          <a:latin typeface="Arial" panose="020B0604020202020204" pitchFamily="34" charset="0"/>
                        </a:rPr>
                        <a:t>176.852.105.700</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449">
                <a:tc>
                  <a:txBody>
                    <a:bodyPr/>
                    <a:lstStyle/>
                    <a:p>
                      <a:pPr algn="ctr" fontAlgn="ctr"/>
                      <a:r>
                        <a:rPr lang="es-CL" sz="700" b="1" i="0" u="none" strike="noStrike">
                          <a:solidFill>
                            <a:srgbClr val="000080"/>
                          </a:solidFill>
                          <a:effectLst/>
                          <a:latin typeface="Arial" panose="020B0604020202020204" pitchFamily="34" charset="0"/>
                        </a:rPr>
                        <a:t> </a:t>
                      </a:r>
                    </a:p>
                  </a:txBody>
                  <a:tcPr marL="8076" marR="8076" marT="807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L" sz="700" b="1" i="0" u="none" strike="noStrike">
                          <a:solidFill>
                            <a:srgbClr val="000080"/>
                          </a:solidFill>
                          <a:effectLst/>
                          <a:latin typeface="Arial" panose="020B0604020202020204" pitchFamily="34" charset="0"/>
                        </a:rPr>
                        <a:t> </a:t>
                      </a:r>
                    </a:p>
                  </a:txBody>
                  <a:tcPr marL="8076" marR="8076" marT="8076" marB="0" vert="vert27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L" sz="400" b="0" i="0" u="none" strike="noStrike">
                          <a:solidFill>
                            <a:srgbClr val="000080"/>
                          </a:solidFill>
                          <a:effectLst/>
                          <a:latin typeface="Arial" panose="020B0604020202020204" pitchFamily="34" charset="0"/>
                        </a:rPr>
                        <a:t> </a:t>
                      </a:r>
                    </a:p>
                  </a:txBody>
                  <a:tcPr marL="8076" marR="8076" marT="807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61520">
                <a:tc gridSpan="3">
                  <a:txBody>
                    <a:bodyPr/>
                    <a:lstStyle/>
                    <a:p>
                      <a:pPr algn="l" fontAlgn="b"/>
                      <a:r>
                        <a:rPr lang="es-CL" sz="700" b="1" i="0" u="none" strike="noStrike" dirty="0">
                          <a:solidFill>
                            <a:srgbClr val="000000"/>
                          </a:solidFill>
                          <a:effectLst/>
                          <a:latin typeface="Calibri" panose="020F0502020204030204" pitchFamily="34" charset="0"/>
                        </a:rPr>
                        <a:t>Datos obtenidos a partir del formulario Chile del F29, es decir, periodos contables de enero a diciembre de 2013.</a:t>
                      </a:r>
                    </a:p>
                  </a:txBody>
                  <a:tcPr marL="8076" marR="8076" marT="8076" marB="0" anchor="b">
                    <a:lnL>
                      <a:noFill/>
                    </a:lnL>
                    <a:lnR>
                      <a:noFill/>
                    </a:lnR>
                    <a:lnT>
                      <a:noFill/>
                    </a:lnT>
                    <a:lnB>
                      <a:noFill/>
                    </a:lnB>
                  </a:tcPr>
                </a:tc>
                <a:tc hMerge="1">
                  <a:txBody>
                    <a:bodyPr/>
                    <a:lstStyle/>
                    <a:p>
                      <a:endParaRPr lang="es-CL"/>
                    </a:p>
                  </a:txBody>
                  <a:tcPr/>
                </a:tc>
                <a:tc hMerge="1">
                  <a:txBody>
                    <a:bodyPr/>
                    <a:lstStyle/>
                    <a:p>
                      <a:endParaRPr lang="es-CL"/>
                    </a:p>
                  </a:txBody>
                  <a:tcPr/>
                </a:tc>
              </a:tr>
            </a:tbl>
          </a:graphicData>
        </a:graphic>
      </p:graphicFrame>
    </p:spTree>
    <p:extLst>
      <p:ext uri="{BB962C8B-B14F-4D97-AF65-F5344CB8AC3E}">
        <p14:creationId xmlns:p14="http://schemas.microsoft.com/office/powerpoint/2010/main" val="3033387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title"/>
          </p:nvPr>
        </p:nvSpPr>
        <p:spPr>
          <a:xfrm>
            <a:off x="774916" y="1155765"/>
            <a:ext cx="8075612" cy="633413"/>
          </a:xfrm>
        </p:spPr>
        <p:txBody>
          <a:bodyPr/>
          <a:lstStyle/>
          <a:p>
            <a:pPr eaLnBrk="1" hangingPunct="1"/>
            <a:r>
              <a:rPr lang="es-CL" altLang="es-CL" sz="3600" b="1" dirty="0" smtClean="0"/>
              <a:t>Impuesto a los Tabacos Manufacturados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98191099"/>
              </p:ext>
            </p:extLst>
          </p:nvPr>
        </p:nvGraphicFramePr>
        <p:xfrm>
          <a:off x="1575656" y="2164420"/>
          <a:ext cx="5133054" cy="2393232"/>
        </p:xfrm>
        <a:graphic>
          <a:graphicData uri="http://schemas.openxmlformats.org/drawingml/2006/table">
            <a:tbl>
              <a:tblPr firstRow="1" bandRow="1">
                <a:tableStyleId>{5C22544A-7EE6-4342-B048-85BDC9FD1C3A}</a:tableStyleId>
              </a:tblPr>
              <a:tblGrid>
                <a:gridCol w="1512168"/>
                <a:gridCol w="1800200"/>
                <a:gridCol w="1820686"/>
              </a:tblGrid>
              <a:tr h="370951">
                <a:tc>
                  <a:txBody>
                    <a:bodyPr/>
                    <a:lstStyle/>
                    <a:p>
                      <a:pPr algn="ctr"/>
                      <a:r>
                        <a:rPr lang="es-CL" sz="1800" dirty="0" smtClean="0"/>
                        <a:t>Tipo</a:t>
                      </a:r>
                      <a:endParaRPr lang="es-CL" sz="1800" dirty="0"/>
                    </a:p>
                  </a:txBody>
                  <a:tcPr marL="91426" marR="91426" marT="45734" marB="45734"/>
                </a:tc>
                <a:tc>
                  <a:txBody>
                    <a:bodyPr/>
                    <a:lstStyle/>
                    <a:p>
                      <a:pPr algn="ctr"/>
                      <a:r>
                        <a:rPr lang="es-CL" sz="1800" dirty="0" smtClean="0"/>
                        <a:t>Sin</a:t>
                      </a:r>
                      <a:r>
                        <a:rPr lang="es-CL" sz="1800" baseline="0" dirty="0" smtClean="0"/>
                        <a:t> Reforma</a:t>
                      </a:r>
                      <a:endParaRPr lang="es-CL" sz="1800" dirty="0"/>
                    </a:p>
                  </a:txBody>
                  <a:tcPr marL="91426" marR="91426" marT="45734" marB="45734"/>
                </a:tc>
                <a:tc>
                  <a:txBody>
                    <a:bodyPr/>
                    <a:lstStyle/>
                    <a:p>
                      <a:pPr algn="ctr"/>
                      <a:r>
                        <a:rPr lang="es-CL" sz="1800" dirty="0" smtClean="0"/>
                        <a:t>Con Reforma</a:t>
                      </a:r>
                      <a:endParaRPr lang="es-CL" sz="1800" dirty="0"/>
                    </a:p>
                  </a:txBody>
                  <a:tcPr marL="91426" marR="91426" marT="45734" marB="45734"/>
                </a:tc>
              </a:tr>
              <a:tr h="370951">
                <a:tc>
                  <a:txBody>
                    <a:bodyPr/>
                    <a:lstStyle/>
                    <a:p>
                      <a:r>
                        <a:rPr lang="es-CL" sz="1800" dirty="0" smtClean="0"/>
                        <a:t>Puros</a:t>
                      </a:r>
                      <a:endParaRPr lang="es-CL" sz="1800" dirty="0"/>
                    </a:p>
                  </a:txBody>
                  <a:tcPr marL="91426" marR="91426" marT="45734" marB="45734">
                    <a:solidFill>
                      <a:schemeClr val="accent1">
                        <a:lumMod val="40000"/>
                        <a:lumOff val="60000"/>
                      </a:schemeClr>
                    </a:solidFill>
                  </a:tcPr>
                </a:tc>
                <a:tc>
                  <a:txBody>
                    <a:bodyPr/>
                    <a:lstStyle/>
                    <a:p>
                      <a:pPr algn="ctr"/>
                      <a:r>
                        <a:rPr lang="es-CL" sz="1800" dirty="0" smtClean="0"/>
                        <a:t>52,6%</a:t>
                      </a:r>
                      <a:endParaRPr lang="es-CL" sz="1800" dirty="0"/>
                    </a:p>
                  </a:txBody>
                  <a:tcPr marL="91426" marR="91426" marT="45734" marB="45734">
                    <a:solidFill>
                      <a:schemeClr val="accent1">
                        <a:lumMod val="40000"/>
                        <a:lumOff val="60000"/>
                      </a:schemeClr>
                    </a:solidFill>
                  </a:tcPr>
                </a:tc>
                <a:tc>
                  <a:txBody>
                    <a:bodyPr/>
                    <a:lstStyle/>
                    <a:p>
                      <a:pPr algn="ctr"/>
                      <a:r>
                        <a:rPr lang="es-CL" sz="1800" dirty="0" smtClean="0"/>
                        <a:t>52,6%</a:t>
                      </a:r>
                      <a:endParaRPr lang="es-CL" sz="1800" dirty="0"/>
                    </a:p>
                  </a:txBody>
                  <a:tcPr marL="91426" marR="91426" marT="45734" marB="45734">
                    <a:solidFill>
                      <a:schemeClr val="accent1">
                        <a:lumMod val="40000"/>
                        <a:lumOff val="60000"/>
                      </a:schemeClr>
                    </a:solidFill>
                  </a:tcPr>
                </a:tc>
              </a:tr>
              <a:tr h="370951">
                <a:tc>
                  <a:txBody>
                    <a:bodyPr/>
                    <a:lstStyle/>
                    <a:p>
                      <a:r>
                        <a:rPr lang="es-CL" sz="1800" dirty="0" smtClean="0"/>
                        <a:t>Tabacos para fumar</a:t>
                      </a:r>
                      <a:endParaRPr lang="es-CL" sz="1800" dirty="0"/>
                    </a:p>
                  </a:txBody>
                  <a:tcPr marL="91426" marR="91426" marT="45734" marB="45734"/>
                </a:tc>
                <a:tc>
                  <a:txBody>
                    <a:bodyPr/>
                    <a:lstStyle/>
                    <a:p>
                      <a:pPr algn="ctr"/>
                      <a:r>
                        <a:rPr lang="es-CL" sz="1800" dirty="0" smtClean="0"/>
                        <a:t>59,7%</a:t>
                      </a:r>
                      <a:endParaRPr lang="es-CL" sz="1800" dirty="0"/>
                    </a:p>
                  </a:txBody>
                  <a:tcPr marL="91426" marR="91426" marT="45734" marB="45734"/>
                </a:tc>
                <a:tc>
                  <a:txBody>
                    <a:bodyPr/>
                    <a:lstStyle/>
                    <a:p>
                      <a:pPr algn="ctr"/>
                      <a:r>
                        <a:rPr lang="es-CL" sz="1800" dirty="0" smtClean="0"/>
                        <a:t>59,7%</a:t>
                      </a:r>
                      <a:endParaRPr lang="es-CL" sz="1800" dirty="0"/>
                    </a:p>
                  </a:txBody>
                  <a:tcPr marL="91426" marR="91426" marT="45734" marB="45734"/>
                </a:tc>
              </a:tr>
              <a:tr h="370951">
                <a:tc rowSpan="2">
                  <a:txBody>
                    <a:bodyPr/>
                    <a:lstStyle/>
                    <a:p>
                      <a:r>
                        <a:rPr lang="es-CL" sz="1800" dirty="0" smtClean="0"/>
                        <a:t>Cigarrillos</a:t>
                      </a:r>
                      <a:endParaRPr lang="es-CL" sz="1800" dirty="0"/>
                    </a:p>
                  </a:txBody>
                  <a:tcPr marL="91426" marR="91426" marT="45734" marB="45734" anchor="ctr">
                    <a:solidFill>
                      <a:schemeClr val="accent1">
                        <a:lumMod val="40000"/>
                        <a:lumOff val="60000"/>
                      </a:schemeClr>
                    </a:solidFill>
                  </a:tcPr>
                </a:tc>
                <a:tc>
                  <a:txBody>
                    <a:bodyPr/>
                    <a:lstStyle/>
                    <a:p>
                      <a:pPr algn="ctr"/>
                      <a:r>
                        <a:rPr lang="es-CL" sz="1800" dirty="0" smtClean="0"/>
                        <a:t>60,5%</a:t>
                      </a:r>
                      <a:endParaRPr lang="es-CL" sz="1800" dirty="0"/>
                    </a:p>
                  </a:txBody>
                  <a:tcPr marL="91426" marR="91426" marT="45734" marB="45734">
                    <a:solidFill>
                      <a:schemeClr val="accent1">
                        <a:lumMod val="40000"/>
                        <a:lumOff val="60000"/>
                      </a:schemeClr>
                    </a:solidFill>
                  </a:tcPr>
                </a:tc>
                <a:tc>
                  <a:txBody>
                    <a:bodyPr/>
                    <a:lstStyle/>
                    <a:p>
                      <a:pPr algn="ctr"/>
                      <a:r>
                        <a:rPr lang="es-CL" sz="1800" dirty="0" smtClean="0"/>
                        <a:t>30%</a:t>
                      </a:r>
                      <a:endParaRPr lang="es-CL" sz="1800" dirty="0"/>
                    </a:p>
                  </a:txBody>
                  <a:tcPr marL="91426" marR="91426" marT="45734" marB="45734">
                    <a:solidFill>
                      <a:schemeClr val="accent1">
                        <a:lumMod val="40000"/>
                        <a:lumOff val="60000"/>
                      </a:schemeClr>
                    </a:solidFill>
                  </a:tcPr>
                </a:tc>
              </a:tr>
              <a:tr h="640271">
                <a:tc vMerge="1">
                  <a:txBody>
                    <a:bodyPr/>
                    <a:lstStyle/>
                    <a:p>
                      <a:endParaRPr lang="es-CL" dirty="0"/>
                    </a:p>
                  </a:txBody>
                  <a:tcPr/>
                </a:tc>
                <a:tc>
                  <a:txBody>
                    <a:bodyPr/>
                    <a:lstStyle/>
                    <a:p>
                      <a:pPr algn="ctr"/>
                      <a:r>
                        <a:rPr lang="es-CL" sz="1800" dirty="0" smtClean="0"/>
                        <a:t>$5,56</a:t>
                      </a:r>
                      <a:r>
                        <a:rPr lang="es-CL" sz="1800" baseline="0" dirty="0" smtClean="0"/>
                        <a:t> por Unidad</a:t>
                      </a:r>
                    </a:p>
                    <a:p>
                      <a:pPr algn="ctr"/>
                      <a:r>
                        <a:rPr lang="es-CL" sz="1000" baseline="0" dirty="0" smtClean="0"/>
                        <a:t>(1)</a:t>
                      </a:r>
                      <a:endParaRPr lang="es-CL" sz="1000" dirty="0"/>
                    </a:p>
                  </a:txBody>
                  <a:tcPr marL="91426" marR="91426" marT="45734" marB="45734">
                    <a:solidFill>
                      <a:schemeClr val="accent1">
                        <a:lumMod val="40000"/>
                        <a:lumOff val="60000"/>
                      </a:schemeClr>
                    </a:solidFill>
                  </a:tcPr>
                </a:tc>
                <a:tc>
                  <a:txBody>
                    <a:bodyPr/>
                    <a:lstStyle/>
                    <a:p>
                      <a:pPr algn="ctr"/>
                      <a:r>
                        <a:rPr lang="es-CL" sz="1800" dirty="0" smtClean="0"/>
                        <a:t>44,5 por Unidad</a:t>
                      </a:r>
                    </a:p>
                    <a:p>
                      <a:pPr algn="ctr"/>
                      <a:r>
                        <a:rPr lang="es-CL" sz="1000" dirty="0" smtClean="0"/>
                        <a:t>(2)</a:t>
                      </a:r>
                      <a:endParaRPr lang="es-CL" sz="1000" dirty="0"/>
                    </a:p>
                  </a:txBody>
                  <a:tcPr marL="91426" marR="91426" marT="45734" marB="45734">
                    <a:solidFill>
                      <a:schemeClr val="accent1">
                        <a:lumMod val="40000"/>
                        <a:lumOff val="60000"/>
                      </a:schemeClr>
                    </a:solidFill>
                  </a:tcPr>
                </a:tc>
              </a:tr>
            </a:tbl>
          </a:graphicData>
        </a:graphic>
      </p:graphicFrame>
      <p:sp>
        <p:nvSpPr>
          <p:cNvPr id="2070" name="4 CuadroTexto"/>
          <p:cNvSpPr txBox="1">
            <a:spLocks noChangeArrowheads="1"/>
          </p:cNvSpPr>
          <p:nvPr/>
        </p:nvSpPr>
        <p:spPr bwMode="auto">
          <a:xfrm>
            <a:off x="878262" y="4939748"/>
            <a:ext cx="767886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CL" altLang="es-CL" dirty="0"/>
              <a:t>La tasa de impuesto se aplica sobre el </a:t>
            </a:r>
            <a:r>
              <a:rPr lang="es-CL" altLang="es-CL" b="1" dirty="0"/>
              <a:t>precio de venta </a:t>
            </a:r>
            <a:r>
              <a:rPr lang="es-CL" altLang="es-CL" dirty="0"/>
              <a:t>de los tabacos manufacturados</a:t>
            </a:r>
            <a:r>
              <a:rPr lang="es-CL" altLang="es-CL" dirty="0" smtClean="0"/>
              <a:t>.</a:t>
            </a:r>
          </a:p>
          <a:p>
            <a:pPr eaLnBrk="1" hangingPunct="1"/>
            <a:endParaRPr lang="es-CL" altLang="es-CL" dirty="0"/>
          </a:p>
          <a:p>
            <a:pPr marL="342900" indent="-342900">
              <a:buAutoNum type="arabicParenBoth"/>
            </a:pPr>
            <a:r>
              <a:rPr lang="es-CL" sz="900" dirty="0" smtClean="0"/>
              <a:t>0,000128803 UTM por Unidad</a:t>
            </a:r>
          </a:p>
          <a:p>
            <a:pPr marL="342900" indent="-342900">
              <a:buFontTx/>
              <a:buAutoNum type="arabicParenBoth"/>
            </a:pPr>
            <a:r>
              <a:rPr lang="es-CL" sz="900" dirty="0"/>
              <a:t>0,001030424 </a:t>
            </a:r>
            <a:r>
              <a:rPr lang="es-CL" sz="900" dirty="0" smtClean="0"/>
              <a:t>UTM por Unidad</a:t>
            </a:r>
            <a:endParaRPr lang="es-CL" sz="900" dirty="0"/>
          </a:p>
          <a:p>
            <a:pPr marL="342900" indent="-342900">
              <a:buAutoNum type="arabicParenBoth"/>
            </a:pPr>
            <a:endParaRPr lang="es-CL" dirty="0" smtClean="0"/>
          </a:p>
          <a:p>
            <a:pPr marL="342900" indent="-342900">
              <a:buAutoNum type="arabicParenBoth"/>
            </a:pPr>
            <a:endParaRPr lang="es-CL" dirty="0"/>
          </a:p>
          <a:p>
            <a:pPr eaLnBrk="1" hangingPunct="1"/>
            <a:endParaRPr lang="es-CL" altLang="es-CL" dirty="0"/>
          </a:p>
        </p:txBody>
      </p:sp>
      <p:sp>
        <p:nvSpPr>
          <p:cNvPr id="5" name="Rectángulo 4"/>
          <p:cNvSpPr/>
          <p:nvPr/>
        </p:nvSpPr>
        <p:spPr>
          <a:xfrm flipH="1">
            <a:off x="0" y="0"/>
            <a:ext cx="486226" cy="6858000"/>
          </a:xfrm>
          <a:prstGeom prst="rect">
            <a:avLst/>
          </a:prstGeom>
          <a:gradFill flip="none" rotWithShape="1">
            <a:gsLst>
              <a:gs pos="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6" name="Rectángulo 5"/>
          <p:cNvSpPr/>
          <p:nvPr/>
        </p:nvSpPr>
        <p:spPr>
          <a:xfrm flipH="1">
            <a:off x="486226" y="175793"/>
            <a:ext cx="8652992" cy="578146"/>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7" name="Imagen 6"/>
          <p:cNvPicPr>
            <a:picLocks noChangeAspect="1"/>
          </p:cNvPicPr>
          <p:nvPr/>
        </p:nvPicPr>
        <p:blipFill rotWithShape="1">
          <a:blip r:embed="rId2"/>
          <a:srcRect r="-12433" b="55056"/>
          <a:stretch/>
        </p:blipFill>
        <p:spPr>
          <a:xfrm>
            <a:off x="87460" y="6303983"/>
            <a:ext cx="354164" cy="278093"/>
          </a:xfrm>
          <a:prstGeom prst="rect">
            <a:avLst/>
          </a:prstGeom>
        </p:spPr>
      </p:pic>
      <p:pic>
        <p:nvPicPr>
          <p:cNvPr id="8" name="Imagen 7"/>
          <p:cNvPicPr>
            <a:picLocks noChangeAspect="1"/>
          </p:cNvPicPr>
          <p:nvPr/>
        </p:nvPicPr>
        <p:blipFill>
          <a:blip r:embed="rId3"/>
          <a:stretch>
            <a:fillRect/>
          </a:stretch>
        </p:blipFill>
        <p:spPr>
          <a:xfrm flipH="1">
            <a:off x="396502" y="175278"/>
            <a:ext cx="89865" cy="679591"/>
          </a:xfrm>
          <a:prstGeom prst="rect">
            <a:avLst/>
          </a:prstGeom>
        </p:spPr>
      </p:pic>
    </p:spTree>
    <p:extLst>
      <p:ext uri="{BB962C8B-B14F-4D97-AF65-F5344CB8AC3E}">
        <p14:creationId xmlns:p14="http://schemas.microsoft.com/office/powerpoint/2010/main" val="1975483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title"/>
          </p:nvPr>
        </p:nvSpPr>
        <p:spPr>
          <a:xfrm>
            <a:off x="774916" y="1023324"/>
            <a:ext cx="8075612" cy="633413"/>
          </a:xfrm>
        </p:spPr>
        <p:txBody>
          <a:bodyPr/>
          <a:lstStyle/>
          <a:p>
            <a:pPr eaLnBrk="1" hangingPunct="1"/>
            <a:r>
              <a:rPr lang="es-CL" altLang="es-CL" sz="3600" b="1" dirty="0" smtClean="0"/>
              <a:t>Impuesto a los Tabacos</a:t>
            </a:r>
          </a:p>
        </p:txBody>
      </p:sp>
      <p:sp>
        <p:nvSpPr>
          <p:cNvPr id="4" name="Rectángulo 3"/>
          <p:cNvSpPr/>
          <p:nvPr/>
        </p:nvSpPr>
        <p:spPr>
          <a:xfrm flipH="1">
            <a:off x="0" y="0"/>
            <a:ext cx="486226" cy="6858000"/>
          </a:xfrm>
          <a:prstGeom prst="rect">
            <a:avLst/>
          </a:prstGeom>
          <a:gradFill flip="none" rotWithShape="1">
            <a:gsLst>
              <a:gs pos="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6" name="Rectángulo 5"/>
          <p:cNvSpPr/>
          <p:nvPr/>
        </p:nvSpPr>
        <p:spPr>
          <a:xfrm flipH="1">
            <a:off x="486226" y="175793"/>
            <a:ext cx="8652992" cy="578146"/>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7" name="Imagen 6"/>
          <p:cNvPicPr>
            <a:picLocks noChangeAspect="1"/>
          </p:cNvPicPr>
          <p:nvPr/>
        </p:nvPicPr>
        <p:blipFill rotWithShape="1">
          <a:blip r:embed="rId2"/>
          <a:srcRect r="-12433" b="55056"/>
          <a:stretch/>
        </p:blipFill>
        <p:spPr>
          <a:xfrm>
            <a:off x="87460" y="6303983"/>
            <a:ext cx="354164" cy="278093"/>
          </a:xfrm>
          <a:prstGeom prst="rect">
            <a:avLst/>
          </a:prstGeom>
        </p:spPr>
      </p:pic>
      <p:pic>
        <p:nvPicPr>
          <p:cNvPr id="8" name="Imagen 7"/>
          <p:cNvPicPr>
            <a:picLocks noChangeAspect="1"/>
          </p:cNvPicPr>
          <p:nvPr/>
        </p:nvPicPr>
        <p:blipFill>
          <a:blip r:embed="rId3"/>
          <a:stretch>
            <a:fillRect/>
          </a:stretch>
        </p:blipFill>
        <p:spPr>
          <a:xfrm flipH="1">
            <a:off x="396502" y="175278"/>
            <a:ext cx="89865" cy="679591"/>
          </a:xfrm>
          <a:prstGeom prst="rect">
            <a:avLst/>
          </a:prstGeom>
        </p:spPr>
      </p:pic>
      <p:sp>
        <p:nvSpPr>
          <p:cNvPr id="2" name="Marcador de contenido 1"/>
          <p:cNvSpPr>
            <a:spLocks noGrp="1"/>
          </p:cNvSpPr>
          <p:nvPr>
            <p:ph idx="1"/>
          </p:nvPr>
        </p:nvSpPr>
        <p:spPr>
          <a:xfrm>
            <a:off x="774916" y="1724598"/>
            <a:ext cx="7886700" cy="3397908"/>
          </a:xfrm>
        </p:spPr>
        <p:txBody>
          <a:bodyPr>
            <a:normAutofit/>
          </a:bodyPr>
          <a:lstStyle/>
          <a:p>
            <a:pPr algn="just"/>
            <a:r>
              <a:rPr lang="es-CL" sz="1800" dirty="0" smtClean="0"/>
              <a:t>En el caso de producción nacional, el impuesto específico se paga en el momento de la primera venta y la base de éste es el precio de venta al consumidor final. </a:t>
            </a:r>
            <a:endParaRPr lang="es-CL" sz="1800" dirty="0" smtClean="0"/>
          </a:p>
          <a:p>
            <a:pPr algn="just"/>
            <a:endParaRPr lang="es-CL" sz="1800" dirty="0" smtClean="0"/>
          </a:p>
          <a:p>
            <a:pPr algn="just"/>
            <a:r>
              <a:rPr lang="es-CL" sz="1800" dirty="0" smtClean="0"/>
              <a:t>En el caso de las importaciones, el Impuesto específico se paga antes de que los productos sean desaduanados.</a:t>
            </a:r>
            <a:endParaRPr lang="es-CL" sz="1800" dirty="0" smtClean="0"/>
          </a:p>
          <a:p>
            <a:pPr algn="just"/>
            <a:endParaRPr lang="es-CL" sz="1800" dirty="0" smtClean="0"/>
          </a:p>
          <a:p>
            <a:pPr algn="just"/>
            <a:r>
              <a:rPr lang="es-CL" sz="1800" dirty="0" smtClean="0"/>
              <a:t>La exportación de estos productos, se encuentra exenta de este impuesto, por lo que en el caso de que éstos hayan sido pagados, se puede solicitar su devolución. En el caso del IVA, el contribuyente también puede solicitar su devolución.</a:t>
            </a:r>
            <a:endParaRPr lang="es-CL" sz="1800" dirty="0"/>
          </a:p>
        </p:txBody>
      </p:sp>
    </p:spTree>
    <p:extLst>
      <p:ext uri="{BB962C8B-B14F-4D97-AF65-F5344CB8AC3E}">
        <p14:creationId xmlns:p14="http://schemas.microsoft.com/office/powerpoint/2010/main" val="4259959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title"/>
          </p:nvPr>
        </p:nvSpPr>
        <p:spPr>
          <a:xfrm>
            <a:off x="992856" y="753939"/>
            <a:ext cx="8075612" cy="633413"/>
          </a:xfrm>
        </p:spPr>
        <p:txBody>
          <a:bodyPr/>
          <a:lstStyle/>
          <a:p>
            <a:pPr eaLnBrk="1" hangingPunct="1"/>
            <a:r>
              <a:rPr lang="es-CL" altLang="es-CL" sz="3600" b="1" dirty="0" smtClean="0"/>
              <a:t>Impuesto a los Tabacos</a:t>
            </a:r>
          </a:p>
        </p:txBody>
      </p:sp>
      <p:pic>
        <p:nvPicPr>
          <p:cNvPr id="3" name="Imagen 2"/>
          <p:cNvPicPr>
            <a:picLocks noChangeAspect="1"/>
          </p:cNvPicPr>
          <p:nvPr/>
        </p:nvPicPr>
        <p:blipFill>
          <a:blip r:embed="rId3"/>
          <a:stretch>
            <a:fillRect/>
          </a:stretch>
        </p:blipFill>
        <p:spPr>
          <a:xfrm>
            <a:off x="1895655" y="2254760"/>
            <a:ext cx="4541453" cy="2003270"/>
          </a:xfrm>
          <a:prstGeom prst="rect">
            <a:avLst/>
          </a:prstGeom>
        </p:spPr>
      </p:pic>
      <p:graphicFrame>
        <p:nvGraphicFramePr>
          <p:cNvPr id="9" name="Objeto 3"/>
          <p:cNvGraphicFramePr>
            <a:graphicFrameLocks noChangeAspect="1"/>
          </p:cNvGraphicFramePr>
          <p:nvPr>
            <p:extLst>
              <p:ext uri="{D42A27DB-BD31-4B8C-83A1-F6EECF244321}">
                <p14:modId xmlns:p14="http://schemas.microsoft.com/office/powerpoint/2010/main" val="1281220291"/>
              </p:ext>
            </p:extLst>
          </p:nvPr>
        </p:nvGraphicFramePr>
        <p:xfrm>
          <a:off x="2572138" y="2402320"/>
          <a:ext cx="3038475" cy="1708150"/>
        </p:xfrm>
        <a:graphic>
          <a:graphicData uri="http://schemas.openxmlformats.org/presentationml/2006/ole">
            <mc:AlternateContent xmlns:mc="http://schemas.openxmlformats.org/markup-compatibility/2006">
              <mc:Choice xmlns:v="urn:schemas-microsoft-com:vml" Requires="v">
                <p:oleObj spid="_x0000_s10258" name="Hoja de cálculo" r:id="rId4" imgW="3590976" imgH="2019346" progId="Excel.Sheet.12">
                  <p:embed/>
                </p:oleObj>
              </mc:Choice>
              <mc:Fallback>
                <p:oleObj name="Hoja de cálculo" r:id="rId4" imgW="3590976" imgH="2019346"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2138" y="2402320"/>
                        <a:ext cx="30384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CuadroTexto 4"/>
          <p:cNvSpPr txBox="1"/>
          <p:nvPr/>
        </p:nvSpPr>
        <p:spPr>
          <a:xfrm>
            <a:off x="1331640" y="1637202"/>
            <a:ext cx="3528392" cy="369332"/>
          </a:xfrm>
          <a:prstGeom prst="rect">
            <a:avLst/>
          </a:prstGeom>
          <a:noFill/>
        </p:spPr>
        <p:txBody>
          <a:bodyPr wrap="square" rtlCol="0">
            <a:spAutoFit/>
          </a:bodyPr>
          <a:lstStyle/>
          <a:p>
            <a:r>
              <a:rPr lang="es-CL" dirty="0" smtClean="0"/>
              <a:t>Ejemplo</a:t>
            </a:r>
            <a:endParaRPr lang="es-CL" dirty="0"/>
          </a:p>
        </p:txBody>
      </p:sp>
      <p:sp>
        <p:nvSpPr>
          <p:cNvPr id="6" name="Rectángulo 5"/>
          <p:cNvSpPr/>
          <p:nvPr/>
        </p:nvSpPr>
        <p:spPr>
          <a:xfrm flipH="1">
            <a:off x="0" y="0"/>
            <a:ext cx="486226" cy="6858000"/>
          </a:xfrm>
          <a:prstGeom prst="rect">
            <a:avLst/>
          </a:prstGeom>
          <a:gradFill flip="none" rotWithShape="1">
            <a:gsLst>
              <a:gs pos="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7" name="Rectángulo 6"/>
          <p:cNvSpPr/>
          <p:nvPr/>
        </p:nvSpPr>
        <p:spPr>
          <a:xfrm flipH="1">
            <a:off x="486226" y="175793"/>
            <a:ext cx="8652992" cy="578146"/>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8" name="Imagen 7"/>
          <p:cNvPicPr>
            <a:picLocks noChangeAspect="1"/>
          </p:cNvPicPr>
          <p:nvPr/>
        </p:nvPicPr>
        <p:blipFill rotWithShape="1">
          <a:blip r:embed="rId6"/>
          <a:srcRect r="-12433" b="55056"/>
          <a:stretch/>
        </p:blipFill>
        <p:spPr>
          <a:xfrm>
            <a:off x="87460" y="6303983"/>
            <a:ext cx="354164" cy="278093"/>
          </a:xfrm>
          <a:prstGeom prst="rect">
            <a:avLst/>
          </a:prstGeom>
        </p:spPr>
      </p:pic>
      <p:pic>
        <p:nvPicPr>
          <p:cNvPr id="10" name="Imagen 9"/>
          <p:cNvPicPr>
            <a:picLocks noChangeAspect="1"/>
          </p:cNvPicPr>
          <p:nvPr/>
        </p:nvPicPr>
        <p:blipFill>
          <a:blip r:embed="rId7"/>
          <a:stretch>
            <a:fillRect/>
          </a:stretch>
        </p:blipFill>
        <p:spPr>
          <a:xfrm flipH="1">
            <a:off x="396502" y="175278"/>
            <a:ext cx="89865" cy="679591"/>
          </a:xfrm>
          <a:prstGeom prst="rect">
            <a:avLst/>
          </a:prstGeom>
        </p:spPr>
      </p:pic>
    </p:spTree>
    <p:extLst>
      <p:ext uri="{BB962C8B-B14F-4D97-AF65-F5344CB8AC3E}">
        <p14:creationId xmlns:p14="http://schemas.microsoft.com/office/powerpoint/2010/main" val="752782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a:xfrm>
            <a:off x="1168400" y="693682"/>
            <a:ext cx="6346825" cy="638175"/>
          </a:xfrm>
        </p:spPr>
        <p:txBody>
          <a:bodyPr>
            <a:normAutofit fontScale="90000"/>
          </a:bodyPr>
          <a:lstStyle/>
          <a:p>
            <a:pPr eaLnBrk="1" hangingPunct="1"/>
            <a:r>
              <a:rPr lang="es-CL" altLang="es-CL" sz="2400" b="1" smtClean="0">
                <a:latin typeface="Tahoma" panose="020B0604030504040204" pitchFamily="34" charset="0"/>
              </a:rPr>
              <a:t>Pago Impuesto al Tabaco Manufacturado</a:t>
            </a:r>
            <a:endParaRPr lang="es-CL" altLang="es-CL" smtClean="0"/>
          </a:p>
        </p:txBody>
      </p:sp>
      <p:sp>
        <p:nvSpPr>
          <p:cNvPr id="3075" name="AutoShape 5" descr="data:image/jpeg;base64,/9j/4AAQSkZJRgABAQAAAQABAAD/2wCEAAkGBhQSERUUEhQVFRQVFxgXGBcYGBsXGBgXFhgYFxcaGBoaHCYeFxojGRUVHy8gJCcpLCwsFx4xNTAqNSYrLCkBCQoKDgwOGg8PGiwkHyQsLCovLC0sLCwsLC8pLCwsLCwsLCwpKi0sKSwsLCwsLCwsLCwsLCwsLCwsLCwsLCksLP/AABEIALcBEwMBIgACEQEDEQH/xAAbAAACAgMBAAAAAAAAAAAAAAAEBQMGAAIHAf/EAEMQAAIBAgQCCAQDBgQFBAMAAAECEQADBBIhMQVBBhMiUWFxgZEyobHBQlLRBxQjYuHwM3KCkhVTstLxJEOiwheDk//EABoBAAIDAQEAAAAAAAAAAAAAAAIDAAEEBQb/xAAxEQACAgEDAQUHBAIDAAAAAAABAgARAxIhMUEEE1GB8CIyYXGhsdEUkcHhI/EzQlL/2gAMAwEAAhEDEQA/APcDxdDuCPnTqziEYaEfT61z3Dlj8Mgd5+wppYxLDxoakl9tW6lRKp2H4uR+YeVM8Nx8j8XuKqpJYltGpAlLLXG826g+RoyzxVDEgj+/A1KkhGWt7a6Vlu6hOhHv9qnVYqS7kZSdwDUF3CAjTQ+4o7JWnV1JcWDDHuB8qx8CRTPLXoNSXFBwlRthTTzqhzFenBzsdO4iq1SVK8+HNRGyasVzBxynyod8N/e1TXJpiI2zXmU06bD0sx3FLdo5SZb8o1I8+Qqi8vTAb1wglSARkZtfDlU+DsFlBBieR1HpzpXjuKtccG2sDKVMiSc3rA+da28ReiA+UeGn01oTqbiQUOZYhYyiX0HfOlYeKWE3cHy7X0qtXLIGty56sY+ZqH9/s5lVTnZtFCgvPlAirGJzzIcijiWW50ttj4LbN5wo+5oLFdJr1xSioqhgVO5MEQdSfHupRdxzAkLYaRp2sqf1+VD/ALziCdBbT3c/YUBONfeaKPaAIZhesUjtMNInNJju+Qooceu2L1so57UhgSWDbbg89d96CsORoxkjcxE6Tty3oHit4C5Z/wAzD/pinY1BPjcPVYsTsvCcb11pXiJmRvqDB9KPCUi6NYpUwiEzEtyJ1LHupta4kD8KOfQL/wBRB+VZwRdRvSFC1WtzCTWyXHP4QPMz9BW/VvzYDyH6zTgoMXcXXeHmoTwsDViAPEx9ab/uvezH1j6VBi8GgQnKOX1FXok1SoccvIdbMm4uzqpYRzUwO0p7vUa60kRbtwS1tlPPMwj0iTHPYVcsSgNL7lqoJDK4eGv/ACfP9KynRt17RwJzZMD3VMMKa9tv5VMt41cqQiya3FuputrYXR4VUuRpbNT27zD8Xvr9awOO6vdPGqkhNviLeBpjhuOkc2HzpLHjWyqe+pLlps9IB3g+elFpxccxp4GqZBrdLhG2lSSXlMajbGPOiF15zVFTHOOf3om3xZhy+1SXLqq1uoqrYfjpHf8AWmNjj/fB+VDUu46FaXEnfUd1B2+LqdxHzoi3i0OxH0oCJYMqnSbjzYe7k1UGMuVCS222hG5jSqw3ESW7Fo5iSSWIUk853NdJ4vgFvWwNCVdWGo3nKfKQSPaqbxnhNuyHCmLs6dokieewGxFQuVWwBFPYcDpKoOPXmu9XCpoYgFj8yBtPKmuG4Xdubtdby7I/+IFKsDwtlv22Rs5yuxY8uyfczVrGEvHW5ikSSZAOvdqFju9aXkyM3Bi840tQiPj3R02sO7lIhd92+52rS5gHe7h2tZillrZBLBuyNdBA15a8oplxTBWjbuAXjccqQumhkGZ3jQzQHBzci2ZWbZXnG3VhvVlDie40vGwAJJ4+NwsOUAEGO8WC73GyEQjXSgImFWcoY6amBNA4e6LzsLdtbeVOsHaZmdABuDpqWEEa6a00TFyxYGMwykgTA2MelQ2MFastmR3dspWDAVS62xcYACe11SaEwNY3rkt77H8/WdPsubCmG7FWbB+Z58dtgPRDuKA58Qp+q/8A0om3wxGytcUGCMuY5R2io32BMiAfvQuN+Mc+wunfDPTTG4brLeTsgN1ZDNqFyENIgGTtpzgjSa258zLiQKav+Jz+zKMmlenr19ox6OcUKiRldAYOUhkYb9k8j6b+Bro+HC5QVEAgHaN9a5RwvhjxbtAzkcsSubKcxBCLMFwIGpGkx3V1bDIVRQdwoB9BFN7ASdV8RmUBXIXj18T9/hJqysrV2gTXTi5guCY5jWKhx/8Ahn0+ooTD8ZstcKi4uYaRMEma96QYs28O7gAkZd9tWApYcEEw9J1ARbdoW6tK04zcZoZragiRAJnaNZjXX28aS3+NYgq5zEENCgKont5Z1E7UkZhwBG91fUSzFaykuRvxXnDQJAadee1ZTt/CL0/GUxbPnUtu1U6rWC8oME/3/Yq7g1PFs+Nbfu5rYYpe+pUxIO1Vckh6g171R8aKmt1FS5KggkVsGowLXuQVdy6gYNezRwwwPdXhwlS5IHPlWAmjP3WvRham0kEk8gfU/YD71ilpmQPIfrJpguFo2zwqd4FTmVcVLeMzOvhpRdrFnvpoOBJGpPpVbtcfsPPVYe8wDFC7FVUFd/xyQPAUJFQg19JKnSjLikQunVyAwysSCWC7gx8Zy6jnR3S+4ovgPA/hwDMBjJJD+PPTuqmYt1e/b6i2S7XVLZlEC31gd4kyIYgzVl6SYkXbt1GtFgtvPmmBmABVfhMfEKFvbT2b86jFIR9/5ijhGUvc5lUbKeWoIb5aehr3B4EER2iCQfYR9K3wNsq2HUWlXrv8UMzEgZ2QZe0OSk7c6sdjGYVVLpbUgEKAQW1IJB79gSR4VnOBj1mFsLOYgu4RVGg18T4H9T70qs4a4TKqxPgpP0FdDs49M6ItvQgNmy/mQuJI/lG3OaB4nibmIw7Dq3Us1oaDXKTnPcIAHM/ioseHRYJuEOzdYLwzh7m0JtuWInYiDz0qc8FuESEI7ySI9I8aecCxS28OodlQx8LEA84B18a8ucYsi2F61JgaT4zQjsSXZuCezqTvKfxWyyXQGierB0JP4n7/ACoDEdJnw2UBVYMT8ROm0xHnR3GsQHxDFTK9XAI55RJ+bEelVHpC03EE7Ak+/wDStQwo9KwsRwUBanZugGKF6wL5AzElYGyxpp71cUea5z+zm3cs4RVYZczs4B3ysBEjlsTHjV6AYqIbL4wD9aTi9hiq+7vGlAAIdVV6WdK7dpHthjn205HnJ8qdHB3IlrzeigVybiNm5i8SRbtsFLMzMQYUbyzHSdPnTmthVSlAG814TxK2Cub/ABGJBGUksznsQ34QDEjnVobpHfdRbI1aAy75AfzEc/CdK59ZsvbxtpGU6XF1gwRoQQNDEa1euJ4lUzrbSRAykEjcaxrHqRSHDrslb/v5R6lOXBiy4txFz59JAUBVUnUga6nx0I0pVi8YxEgRGp2JiZEnmdN+UUQ1xikOCAGkEEQoCDbQg6BqziHDS2GtXh8RQBv8zDUjkNQfSkqCSW9evrLVl2Xxm644kTIrKX2SwUA7jTYVlDqbxj9C+EkTagsdc+EGJBbbuOUrPuaMWortgMZO+3tXQI3nPDUCIDNMMGKxcItE2rYG1XUq5Mq1IFrRTUgNSSehKzJWwNbVJBN7VaWOI2rjFEdGZfiAOo1j+4rTFYlLak3DlXmTI38RXPxdSw+fC3bioSytJ7QynSdBI3iZ96E2IYAM6SRXoqscO6ROFy3JduTjSV01IjxOtWGxezKDrqAamoGQqV5hq00tHSk6PTa1cEbUQgGEZ9R6VyTBML94Zc/Zf4eQhpJnZR4eldcsXe0OyCdK5HgMWy3QtoEguSZbSCZIIG5ifalZzttNfZB702wF20uItNle4VDFNHYFpGUsIhYMiRr307u8QvOzkYQkto0q5n4dN4jsL7eNP+jHFB1M3ewpusgCAAaKp/EYG7a01sPmYgyQFB0JnUnx8KgdcagmJcMzGpT7JxZgiwEK6DsLIgkiM2u7N7mvUTHRoCvhCKNo5EctKsvEbIyXSOsUqjMDmO4BO3pXKsXxS+RLXbqqTA7R5HXTeiTMrQGxsN5cRhOIEavHgbh+xNeNwfFES1yyO/MSQPXLVR4hnt3QgZxFlSZLAli7Gdd9IE+Fa8AxjdcSST/Dubmfwk8/KmFqaoIWxcutrgLEAnFJB/LEehrcdGSVdjiM4UbARrIAk5jyM7cqqmC4Zea1b7P4dSdBOpiTpNW7ozgHt4fEJcABMaAzuIpa5C0YyBYBZ4QFYwSJka676HbavMR0bALXQ4ZwsJMKqQCcxJMSDqJ0HidmmLshM3frrQecvZuhdTkIUTuW0G+2/wAqUHbxhELLL0O4jnsQSoa3oVzTAGgJPOYJmr5aQ7chsZ/vvrmX7O+FJZuPLK2ZQpJbNmKkk6RAHaJ9RXSrCHdcsgkGfQHbyHtQ4ipNCFlVlAuG1pftBlIYAjuIkaeBrSLnevsf1rVrdwj4l9j+ta9XwmaoI9hXtdYyqXyt2oExqNPSqtjMERuDuAYHeYPsZ9RV1wlqEC77/U0NxSyotkAAZjGmm81my4dYDWRtNeHP3dic14hdCAKUbITBJgD4WGu0cz+tNMDgxcwaKJEoI795FV7jGPZ8oAAGcLJbNAIf4oH9yKtPR4EYdA24kH0JocQ6TOcuphXSIW6O3Z2HuP0rKtpWspncLG98050tbBa3WKlQVt7uZNUhIivVepyla5KE4zLDCeB62D1qUr1VoNJhXJA9SdZUQqShqXcX8bdFtEnczA5FomPCqjheEZgxDBWnWAYM8oA8O+rjxfCi4qLJEuBI3ggz9Kr3FMAy3CguszBQ3a3gzOs98e5o+6sXqryjseXGuzKT5yG9gWUsrszAyJ/yxlBk7bHf8XOj+CYpUKy5PcokwCDGm0be9KHx19WgsSCCZlo7OwPnTDBqy3VYQSAhHZJBMDxGhOkCmL2bGTZbb4QW7SQNKruR1P2lvt4jfcEbggj600tXzS3GcZuYhibsArKgBSsAb6Ekgkzzoy02lLZQGIXj18BEgmt4dYvmZ7q55wZiLxQhQCXURM9i4CJmdeyavllqpSdHsTbfrWRQqyzHOCY1JgeU0vIpK1GYyLsmpc8NZUYYAnbM/ZgtKgEhdNTA23M1JhOIlzdW1au2ybAZWcRvqAD+cFte4gUhw91lw9st25a88SdQLMqOR3HLuo7objrV28/VXLt2AJZgQoJ/CByaFB18uVQ40fHqYQQxDUI94gv/AKFm3cWG8ycv1k1yPiOEZh8LFsyxzOu/PT5V17jmYYa7ym22vcRsB6Vx/iOKYISzFhqMuaJ08jtvWfYNNAJ01MxmBc424rSwImQSxAjQc415VFhuG4hSpS2SSNZUiFkjXQaxOlDm8ww/achip5iWGbY6SQNT6mmfQXhy4vFLh7rXFUq7SjQcyLI1IPjTgpckgxJOjmWTh1p0hcpjMZJBk6lpmDz+1WThtoG1cBnWATzPaj6RWWf2U4WR/FxOp/5g+XYqudHOIE4TGFZPVwi5tzl56d5NEuErvcXqBNx3xTDTqqGNJ0OumpM0O+D/APT3DCqpkAazHf8AKiOjWFuujG8txDIEz2TvprJkfcU6Xg6m2LZZiI1J3PnpVFWYV0heyDfWIeghK3HtEEdgGAJg6GJ5mY9q6lh/EGZ+uulVDhvBUs3C6E5jv/cVZcPjMoCxsInyoMeIoTcbkyBxtGNZSXF9JAhIyEx40zweIzorxGYAgb6Gn2LqIklrak3STiaW8gYgSSd+7T7n2pxYPZFULpGesxV8OARbyKsgED+HnMd2rCsvashx4C46V9xHYV1PXzla4ljwpSDnBuW/CIt5yNhlgkjSCPPWrRwB81hDMzOvf2jrVJ43gwLYDtqbg8dSizvrsx7vSrtwu+lrC2QfyDQeU1eFtW/lM416qYdIeRWUDZ4wrLJBEzpB2nSd9Yisp+oRlGcuw/SEkgFV3gwTOtP0aquOjq5s3WPyMACOR+1Pv3sCt2JWF64hyprTDQ1S9WYzQSPAE+Gw1pWceKrfH2Trs9xmnIgULpJ7W5GwEDu86N6UXAFk1LjdvgaHMD3ZH/7a3Og0LHyt3fulVHgPGVRrpd+wgXKJLbzIWSSTtTpumlkDQXD/AKQPq1IvVuBHjG3EYdaTqAxHflb7itlxDf8ALf2H3NI8L0gKIoFvsgafUaj9K9fpE66k2xHeQPyn807NPpG9AZQk/SVHdEAVl7YGpVZJBjUNpt86Ri+2FvDMmV8qrqWac2xkGATG3hW1zpXdvKpNgMqsH0eJiY03H9KD4lxZ7t1LjWHGUgns5tFGmxH1FNTItaT6+soqbsQm5xbP1jOpZRMEqxFsGQNQORnU60y4ayjIS5hcvgTHnESRVUu4tJfTJmae1bO2veT3+NNLXHrJUy+sNGpUa+GXbfSfCplK6f8AHz6+Jl4VAa3uXH99BZm0gsTvMSZ3prb4lbj4h71QcDj7RYxdUFtCTpI2Eye6mqcMzfBdtt/q/SsqOb3EbkVT7sthxtw2i6WzqmZSzWwskSubtjSSKVcP4xiLlq/bxNtVdYSUMrNxAyycxgZWBkaVJcxD9T1JtZ0yKuZbigyFE9lo2I79a14Cy3f3pTKBupXI5VXhLSgmJiD9qY+42il5huFwxNgAALq0icwghQRJMf8AirJw6wgZmAVWDGSDGbMqsSRz1JpFgcMtlAlsyskggyNY5+lE9ZU/Tl196tpQyBDQHEn6Q2CtjFOGk3EAA7sq5fHvmuM30vsSGtvEnXKYgenP711DinErdu1dzXMt0JmRRMnWJ2qm4nHYxLTXSbuQfigZdTA1K7SQKyMq4zpJvy/uaAWYahAcfhIs66ZVjz7RP3pz+yO3PEM35bNwjzlF+jVF0e6SuVsjEZLq3AcxYICO3lBjQMO8Vc/+EWCdbNr/APmn6VowJtdwM7k0D0Et+DwDJfuXS0q2wgyBodeRiDB/mO21cm6KuRwzHmDJb6hf1q3Ho/hjvYtf7APoKG6SYRbeAxAtKFkLoNPxKB8q0MNiYhTvG1vjHV2mIyxCvLsVUCJkkA6QZoQ9LXX/ANq2R3i9E/7gKrmEvqbNtXeVe2itPgATt4gUO3ErIa6W1COAuUy7jfMBmE6/bxAzKa2jTLmnTBhvYA//AHL96IXpgedjlOlxDp31WcJat3QCrwPFssac5PjU9rh13rbdpTb6y8rZP4mYdkdvZdwJA76u/AyqPhLDh0/fLnZZUB2DEZ9B3eh0Bq+WLWVQo2UAewiuadDOBYq46YjPaCJcZSvakm2xUx2YjQxrXTTQjxMI+E0sfCPIVQuktt+vu9WQATPanVioBI8Nx6Vf7QgDyFIuk2V+rXOoAYk9oToBFZ+04jlxaB8I3EwV7MpD8CbEf4jBO2zrk1+JR8QI12b3FBcXudrqrs5pgEK2VY0GYjQKYETE1bnv2sOh7SlmLFQe/u02FBXMReK9W6o3WDPAMkDfL3co9amHCUT2uf5J/MhYaqXj8RBd4xg1JDKsjQwbh19BFZVsSzoMwEwJgaTGsVlP0mDqnHbePkDXkPpW37zSaxd0HkPpUvXVpGQ9YgqIwvYzKCe6gr/EbN+xaa4kMLhEySQsnePH6GoLl2aXsP4UDdeXeQSPoKt8lCRU32mq2QQYMSwJkbTnFbniNu2CMrNIy5pj1A9q1a0gQlSTJEg8oJj60ux+y+v2qv8ArHKaXaX3FY1Bw+3egZ4tjMRmaC2u/lVbxPSJHUqFIJGUEmIkdwHeW948aVHjt02OoJBtiIEaiDm3868wrZ3tL3H6mgZh0EUBLZwi6oVdddKfJckyMjac/wClJr2AtKICrIG40157Uy4ZwSyyBnvPbYnQhgQPMMKFWWt4bK0ISyGaGWCdfDaeVB4zDWlUo5t5VMmUSRqB8R1A2FF2+HHUWcVnI5shVT4BgTy8KXcR4RjUYFrdu4bg3VlMj+YOoj1oycUH/JCLPR2w2He71AYsVS3lKjU9pmGVvygjXvpNxTglpBbgMrM4RhqYkDUamdWFFYfiGJw1wO1i/bIMdgEKQNMvZMEUt4jxvrbqufwsGOaRLaTMj+QVTaKBXmQFid5a+M9Ardi5aSxiL5a4paJAKwwUA5eZBJofHdEcXhEZxiriggsRBOY6b66kyBrV16IMMbZa8nUXb4Y5RcnMFUAnKR+GYGnd4170gxlw57N62mZUDAB5zkTpBgyNPaluxRdZHlGBLNXx62nLsHj8UxPVX1Y7xpPjpFGJxziCadltYiR+tWNOHWrYR0Tq3fskdqApnlykqI50mxeKK387Eq2fsNqqyBrLRtyjx9azrm1DYV9Ix0CIXbp59agVzpNeS6Hv4YM6gp8TKd/5W3Gv+40yb9pKsgS7hrwQaQt4xG+zLrSfF8NR2uG6zh4Ooghnme0T3940+tI8FgyzgPnVJGZlWcqnnuO470z9P3p4az4FvzEJn2sfxLWvTLC7BMQqyCFz6Ajn2CtOrH7RsMd8w81P2mlYtWLCqlsi+Gl8xh8oGiqdATMTA8a3t2rM3c9mw2ZgFYCEGdZVgd8oO401ZR4VQU4BYsX8d9vgbIhPmRjTkWP5+UsNrp5hT/7gHnI+oqbiXGrV6wwDAqwBE/iggzPcI+VUjF2cNmUCzEqddszErAXK2hhp3O9ZeYB+rBORViNfwhR395NPDPXtX5jxgNp1UteVyw4ayxhVWcqxodYgGZHPX+zQKYi0Jk/7gD9RUvBOIMivcRkzW1JUsOwDIjMI1H3ob/gF11e+/VlTDHJdCMufXRHXtb8jA76MqtArEnIFNMRCFFluVv8A2r9jW1vh6/heO7QiPVTQuE4baZgodwfFQdf9JNPbXRsmIuKfAgr9aru26Qg6wrglx7LArcMRtnJ19Tp7V0LB8YtMilnKtAkZyNecdraa5+nRK9+EofJv1FeHgmJX8J9CD96A4nhjIs6Ldxawcly5PKGn6zVbxdvEMZMtPPIh98oFV/JiE3Vx6VImPujefalNgLcxgygcTbGW7uaClsmTqysN9TJDc/vUWFxeIw76JbYHYhjoIAy6giOzReH4qSe0QCNgdJmsv4rvVaPuKEDvN5D/APkRBo1lgw32/wC6spa3D5MwvtWUXdt4n6fiV3g9XOU4fiI+E6RpPL+lRYnirBiBsKBuNqajuHU+dXC6wtuIXJHjR3CXLCSJBbXu1Os0pxF0EiOVOejb9lh3GhK6toStpNw/F4RVtEiZJ1BM6AikPEGBA86seLQlCBJPLakPGMIyhWIABgb6zH9KYT0lg+zFsUbwcHrQQJI19taBzU36PJ2mPcPrSyaEEDeWO1i0jtqSe8HSKhtHbXn56emtRvaLCVjMI0Ogjz9KERmBBYRO3nE++lGgYi62karq940TiFxGy24J5wZkfKaLxHSa5dNshRNod2YazqVpFingKdS2aO/SPrNWLhHRq/cKGwJzkZdSNORJAgLpOsUzuwd6gElNjLbbx3V4ax1rANdXrABoYZjlLDlIAO+xFVS/at4jG3Os7VsZV9lH3LULjmKT1vWQpyjM2bbkMuw8duVCcMZG6x2vC3DAgEyzCSYygjNpA/SqbCF4P1kGS+YRe4Ybd7NZR0ymVZCyEQNwQRB8aXcVxz3GNy7evO3J8wf0PPTWniYS7cAlMqd9wMpI/wAuck7cxzonD8GwyLF3+JrOYnLH+WDp3UOlgKvaFYO8p1vid0LPXmMxAzA7gAzpMfFWNxl57RVjvIYjXadxrTHpDw7Dafu11VGYk22aYJgdlhOnZ2PvVZZdY0I7x/Wk6RDJJFGObfGjzV95kGYPgRtPPnRJ6QWyT8KzlJVlYrKiNpPefeq9kM6V0h8Ij/Eit5gH61uwvld9Yc2OOv3mfKFUaSo3iheNBiCrB2iTmfKM06Qu0AR86lxWJLKdeyRmKhQwJXZDA1BkjTvJgUwPRTDPvaAP8pK/QxULdArZ/wAO7dt+oYfQH51O4YEEgGr87vn5dJnK4jR3EE4Xa60gZMpDTB5AgKADA08POtVClXaIbNp5Fjt4QBU1rhLWAR1hYBtbmQ6KCqawdBnYr51JgRh+rIv3WGU9lbayWMc82iii7VnfN/yc+v7jMONUPs8TXAXALF/NEZRv/mP6CrrkJw+XLDCyQdoAVIIkAjMPGJmRVN4qtpVZcOLmV0tkhtYYtMSPMVZsLhgwZ0dLZSy0oBMqwjMxnUctp0Fc/PkbGFAjh2TF2kMcnTjz/wBSt2eEvmLC5lGvwyWgCZnbmNf0p4R1NolcVfNwT2W7QIBgazpI1o89FLluEI0MhdRBYjUBZJOxoLF4OGCX/wCGOWcQDB3gxpTg74wLEJMaPsDBsb0kuWl7F5bu+6ZPvrTnhPE2u2wxfKTvqdPWapHFlTrMtsKAvNdiSdD5+AqxWeEWrgypnGVQSNwNtz5/SnJmB3P3mXtKnFsoJ+Qj98ZcT8fuZHzrV+Ox8RBjU6Dlry8qqlzgej9oBUZgRqNgDMGd5oe5w02rau05CVOh5NB89qZ3q1sPrMqZVZqP2llbpYjIxCsLgbsKNiojUtyJk6R3VBwzpAbyvLqhRZAdh2pEDLMyZX50U5w5QFAoTWIBZxpoGnsnlry+VC8P6P2TZFxZbMFlphVJiQR3TzEUgZHuhR/adduzoBe4/f8AvaQN0uVdGUg8wbag/wDTWUh4nwdTdc5jvHZ1GmmhOp2rytydn7Qyhgo3mJnwqSpJ2nO7nxVHcWDRJw+YzRC4auTc3EQA2ie+m3AOyWB5xUYsipLaxtVhqMqo8Da+v2NLekg/hD/MPoaxMUw3E/Lwobi+ILJtpI5z30zWKgFTEkUzwGIKL8Jg8x+lLaa8PPYHr9aS5oRiLZheH4gCdGPcRMGPWplJukKNDJIkx5fKh3sBviAPjWq4Nh8Dejaj+lXjz6QR0PMJsBJB8I3wWLFi8s2f3kqZNtyWQtHIKNedXPhnTg2czdWFdg38MBibefUhQNSFBgeFc5uY18+a6rA/mTUaCNQNas3BMXh1eywe20qxuOvWLcVm2tsC0ECPiQDetKPqIAND15RGQb8EwXivHA4YvbJBmJ5E98H61WWcgyrQx0I+U929OuNkZ7rISys+pMblm9RpFIjAyydD2jA1EnbfwpYA3UGArh9wIyXj2IVBJleTa/UGl2Lx7vGYk+ZO+/Ojy1sJKurAH4WBzex/WlZuKbuo7OYaeG0VCrDmECa3kIuelel+41dbnQFGXNbuRpt8W29Isf0Xe2jPKsqiTyMeVGcLLBGVTBeCN/HtA/8AMWQe7MN66PdTIJYqB4kD61UcfxBsOtm3bPV/wVZ8oAZmad2idh30pOLLmDqT3kkn1OppKZHU2sayKRRnRcPxG2VVg65XnKSYnLvExMTRrYjKhYawNPE7AepIqncKs27lvDW7w7Km5mJJATOVEsBqdATE1JxfhNqzjCuDd2sC0pVgWIa40THkW25RWhe1ltiIt+zULjbjuCUWSxdwFVQVB0chpE6fmYn1pRwnHdWxfsGQQFdcwgke2gGtT8XsXlsMLjPBKwHXXSWMHn8NLeG8IvXVm0ucBdYIkeEHUnyoXayColKlCjLH/wAUTVXwwUEwcjFdQfCQNaaYTGWmt5FN+2IgkjPoTJBIOo0qsYjC3CIM5wFlYYHQQTBEanWdKCtcVubKzLrBMxtvHj4UZph7UEAqdp1i9xhLz2iHXsMxIL5ScwI0lR399eYu2blwl7WdOrCgiHAYMToJPI/Kuf4HiwGlwlj8/XSmNvjCgwMwJ7jB96jouRaJ/Y/mWrsvH2/EH4vw6brHKba5uyMuXSO4gRVy4XjeuXKF1RFBjQc/hEDaPnSbC9IidM7jwbUH3mmFrHht1tk98ZT7rFAeyBk0iX35DhjAuKWGfM6ZSEdgwMagKSORM9090Un4ziW6kRqAUEHUggiJHofQ1Zjw222aEdc/xFGmfPNWmI6HvdSbb3AJB1tzBXUarSl7G6VXHELJmTIQW5HHq4g/4l1wZ3VVPaBABGyaT7VHwzHo9tUtqyhVGcEyC3eN+7w3o270cxK5xnt3JUgDQGYI5gd9LrfDr9tu1hiqkQShkQNtp96s4XF2OY8Zl2oyxcH6MLdsi41wgsXMafnb7VlLMBxa4lsKrhQC0KynMJYnXTxr2vS4VzDGoDjgeuJxMmguTXUzlNldKnWocPtU8V5Sds8zYGtwtRCt1qSTbLUWIt5liiN61ZakkUXcGw8R4UXgB2PGTReSo3wXMGD/AHyqHcVIvsm5MlEW2peLrp8Qkd4+4ozD3VbUf3+lJZDNK5AYUK1u8NR9SNe8aH5VJbFEi3SrIjiARFGJwLqFyvnBYAK3frz7qjcgaXLbKO8dpfflTbFNonhcT6xRGhpnekDeJ7gEmpXv3NW+Bh76+xqNuEH80HxFN7/CLb8oPeNP6UKeH3V+B5Hc360wZgesU3Z2HSTYbiGJtjdbg8dD7j71NjOkHW2WtNbZGcZQdxJI5/0oA4xk/wAS2w8V1FEYTEW3dJcRmUmdNAQTWgZnrmZjhW5F0suziTrooCAchlAn6irL0O4DbvYMOV7fWXBI3IABWfI/WkWLsobjuy5szZgTOUGImOdXTovg+swgB2W5cnLEAMsCN6yZiwQaen4Mcmz2ZHY6Oi6LoQy9tsokgDfwG8e9BpwK8twoFBbLMyB2QY9PvTGxwsWP4lpyrMw+MyGkiJB9dd6JsXXOOuZmBHVEAgZfxA7d+tZVyOq2purs+Ww+9/tNeUnQSCCP7/1KnxvF5UVHJ3Y7yJgL96c9Bn7N3/RA8BmmPcVU+kF7NdE6xEepn7CmFvpHbOlyzHjbJWPIH9a6uI2o1GYGu7nQb7sUCrBLMRB8hpRFroxhntoLllQ4Bk6q0kknUHWqThMersjW8SwKGQt0GOUgkGCNqtF7pVctW2udSrQIkOGt66c9Rv8A1ou0LkIAT6QVIskwLpD0btWMht5s7nKAxmY1AG0ctareIwV1TrmAG2h09QDR+A4sbqsb6ksXYgT8IMCAJkDQ1NiscEWbbPmOgU95MabnadP/ADWYOwNGZMmRi9AbfeJbWHZmAntEEjMN45SIM00wmHcqpW4ZIBI3g8xBpbcstculmLKssYB120GneaLt402x2XU/ysn0iRPrWvFlANEmMKNzD2xd9GUdYyqASXVeewBrbC/tJ4hYDFbq3EDZf4iKdYmNIIHrTbhfRxmGdr3VXHEtZu22tKo7ka4QG5neNedJeJ/s8xqI5VgUc5toBzaaESJjxpujI2RrPs9IalAo23lgtftZd0BxGHssMwUlGIYTzysG+tbWemmCZofrrRkjVJXf+Qk/KqnxXhWLNpc1gwozErlPZAiSIDkeOoqqXsUQfLv76Xjy502IhvixPuDOzDieCOv7/aHgQQR5grIrK5AIbXOiz+EliR7L61lae9zHp9R+InusXjEeGaihQeGopa5s2GSlfasy1srCpG2qpJoENYTW4t6171ffUlz1Kzq/et8ordSDyqpJCLdaPgATI0PeNP8AzR4QmtcnhUsiXQMDt3nTftjvG/tTHC8QVvhOo5Hf23rTq+/7CoruBVhrr4jQ+9CdJ5hAsvELxzAoPC5b/wCsD70QbHtSW4lwaA5wCpg/F2SDE+lHYfiqkwSQ35W0P6GltjNbRyZRe8kJIrdWB3rZyK16scvn+tIqag1yQEedRXeEWbmpSD3jsn5aGpTtqNO/u9a2S1I7JoQSODCIDDcRb/wN0/wrx8m2+X6V5bxt+wczW473tmPfL9xTW3a/MDHeKPw6KRAg+BOtNGcjneZ27Mp42ivC9MGJEXdvw3Fzg+u49xTe30lTrA7WspKOGa22cMTkgxpEQfeo73BLNz40HnGvuINJeIcDXDmbd0iQdCQYiD567a1adyzcbxGTC6rztFWMYtdOkkfYDfu3rbDYMkwZ1mOyTOmw7/73qw8O4At8KQ6gwrEM2QPO5BPvrUvE+G3bCybTbfFpEzA5zBOnLfaur2cY23yWB8B99xFZcbIKWifz4bSv37GXmVO3fqeWmnKoLeOuKIzGDoeat3771ZOF2sOBJDi4TqmrEa6kHkuvLXxNLsXw5HYhLiDcqGaNt5zACtP6UOTpYfa/lMvfsvQ1A0x7Dlm8t/ajrPFHCz2gPGaSoACJ5HUjY90eFEY3EzAU7786wn3tPMa24sCO7HFw0BWBcsAJiNd2PdGlQ8T4TfBXMyo05lOaVaDurCdfA7aVXUWdf7P9KZ2Sw0BIHdy9tqYipfEBtVXOl4PpneIAvFboiDnVWnaZKwdSO+k3FsQ8BrUgEkkIxjwgA8vOqnZxtxToJ/8Aj5RGnyp7wzFteZbY1YiTKyVjvbTLTf06A3qIg983hckt9NMVh3OS7cCwNG1WBygjz08asPDuM2r1o/v2CsX3btBkARyGEico317xS04e31vUtcVjIUBg0EnSM2sHb3p8eCPbZC+H7KFTmXtaLB/DvttFaEFjY39DFO3tbioMnRjAMAThb0kCct3sg8wPi0G2/Kspe3SxPxW1B5gpB9RFZXOPbB/5Przm79E49Gckw5olTWVlKMGTJNE26ysqpc3Da16daysqSTw+9bqp8BXlZVSxCLSnnU476ysoTCEwtI01n0rT6939aysqESwZ7HgBWl3ABxqJHj/elZWVV1LIuCnDPb1ttI/K2o9DW2H4spOVwVb3HyrysogA43g6ihFRsmlT2RI2+1ZWVjcUZvViRJQSPGvZB5a1lZS4xTCLTsOfvrSW9dQu3WIHBJG5BGu4I515WVq7HyZm7bwIVg7Nt4Ns5oHwXZBAGvZuJttzU1tjMV1aZHa6mcTkJDo5zCAGUgiBr2gNqysrsBqxEevXynODN3gsyXCXbQbLdFw6SMrKDHqp+tA4u1bURZRwczScwAyhtNI00Gsb+FZWUvOSuQL8PXFfXea0AfFqPjXj97ryij9yzki28ydARE6Tpvy8qgfBlNG3/v8AWvaysdm40410apFeca/5vkKMF9gsnWP71rKytCbC5gybmjPP3V3cZRGcjKCZ321roH7sMBYVQc1+4NWjaIJ8wJHmSPGsrKmViTRgoBVyoYnFsryp1UhiT5z661aeF/tAuKBmn/SZ+TfrWVlTHkZGoSOgYbx0v7RkO5WfG2Z9aysrK6Qf4CYSgn//2Q=="/>
          <p:cNvSpPr>
            <a:spLocks noChangeAspect="1" noChangeArrowheads="1"/>
          </p:cNvSpPr>
          <p:nvPr/>
        </p:nvSpPr>
        <p:spPr bwMode="auto">
          <a:xfrm>
            <a:off x="52388"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s-CL" altLang="es-CL"/>
          </a:p>
        </p:txBody>
      </p:sp>
      <p:sp>
        <p:nvSpPr>
          <p:cNvPr id="3076" name="4 CuadroTexto"/>
          <p:cNvSpPr txBox="1">
            <a:spLocks noChangeArrowheads="1"/>
          </p:cNvSpPr>
          <p:nvPr/>
        </p:nvSpPr>
        <p:spPr bwMode="auto">
          <a:xfrm>
            <a:off x="455796" y="2226480"/>
            <a:ext cx="1296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dirty="0"/>
              <a:t>Producto Nacional</a:t>
            </a:r>
          </a:p>
        </p:txBody>
      </p:sp>
      <p:sp>
        <p:nvSpPr>
          <p:cNvPr id="3077" name="17 CuadroTexto"/>
          <p:cNvSpPr txBox="1">
            <a:spLocks noChangeArrowheads="1"/>
          </p:cNvSpPr>
          <p:nvPr/>
        </p:nvSpPr>
        <p:spPr bwMode="auto">
          <a:xfrm>
            <a:off x="441616" y="4605304"/>
            <a:ext cx="1512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dirty="0"/>
              <a:t>Producto Internacional</a:t>
            </a:r>
          </a:p>
        </p:txBody>
      </p:sp>
      <p:grpSp>
        <p:nvGrpSpPr>
          <p:cNvPr id="3078" name="16 Grupo"/>
          <p:cNvGrpSpPr>
            <a:grpSpLocks/>
          </p:cNvGrpSpPr>
          <p:nvPr/>
        </p:nvGrpSpPr>
        <p:grpSpPr bwMode="auto">
          <a:xfrm>
            <a:off x="2081213" y="3851275"/>
            <a:ext cx="6227762" cy="1625600"/>
            <a:chOff x="2123728" y="3501008"/>
            <a:chExt cx="6228143" cy="1624625"/>
          </a:xfrm>
        </p:grpSpPr>
        <p:sp>
          <p:nvSpPr>
            <p:cNvPr id="13" name="12 Flecha en U"/>
            <p:cNvSpPr/>
            <p:nvPr/>
          </p:nvSpPr>
          <p:spPr>
            <a:xfrm>
              <a:off x="2711139" y="3872260"/>
              <a:ext cx="1560607" cy="306204"/>
            </a:xfrm>
            <a:prstGeom prst="uturn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schemeClr val="tx1"/>
                </a:solidFill>
              </a:endParaRPr>
            </a:p>
          </p:txBody>
        </p:sp>
        <p:pic>
          <p:nvPicPr>
            <p:cNvPr id="309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98222"/>
              <a:ext cx="1368152" cy="102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Flecha en U"/>
            <p:cNvSpPr/>
            <p:nvPr/>
          </p:nvSpPr>
          <p:spPr>
            <a:xfrm>
              <a:off x="4587679" y="3872260"/>
              <a:ext cx="1560607" cy="306204"/>
            </a:xfrm>
            <a:prstGeom prst="uturn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schemeClr val="tx1"/>
                </a:solidFill>
              </a:endParaRPr>
            </a:p>
          </p:txBody>
        </p:sp>
        <p:pic>
          <p:nvPicPr>
            <p:cNvPr id="30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927" y="4098222"/>
              <a:ext cx="1343893" cy="100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5" name="13 CuadroTexto"/>
            <p:cNvSpPr txBox="1">
              <a:spLocks noChangeArrowheads="1"/>
            </p:cNvSpPr>
            <p:nvPr/>
          </p:nvSpPr>
          <p:spPr bwMode="auto">
            <a:xfrm>
              <a:off x="2807804" y="3501008"/>
              <a:ext cx="12845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800"/>
                <a:t>Pago impuesto a los tabacos manufacturados</a:t>
              </a:r>
            </a:p>
          </p:txBody>
        </p:sp>
        <p:sp>
          <p:nvSpPr>
            <p:cNvPr id="3096" name="31 CuadroTexto"/>
            <p:cNvSpPr txBox="1">
              <a:spLocks noChangeArrowheads="1"/>
            </p:cNvSpPr>
            <p:nvPr/>
          </p:nvSpPr>
          <p:spPr bwMode="auto">
            <a:xfrm>
              <a:off x="4642006" y="3562563"/>
              <a:ext cx="12845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800"/>
                <a:t>Retención de IVA</a:t>
              </a:r>
            </a:p>
          </p:txBody>
        </p:sp>
        <p:grpSp>
          <p:nvGrpSpPr>
            <p:cNvPr id="3097" name="15 Grupo"/>
            <p:cNvGrpSpPr>
              <a:grpSpLocks/>
            </p:cNvGrpSpPr>
            <p:nvPr/>
          </p:nvGrpSpPr>
          <p:grpSpPr bwMode="auto">
            <a:xfrm>
              <a:off x="5531300" y="3540684"/>
              <a:ext cx="2820571" cy="1584949"/>
              <a:chOff x="5531300" y="3540684"/>
              <a:chExt cx="2820571" cy="1584949"/>
            </a:xfrm>
          </p:grpSpPr>
          <p:grpSp>
            <p:nvGrpSpPr>
              <p:cNvPr id="3098" name="14 Grupo"/>
              <p:cNvGrpSpPr>
                <a:grpSpLocks/>
              </p:cNvGrpSpPr>
              <p:nvPr/>
            </p:nvGrpSpPr>
            <p:grpSpPr bwMode="auto">
              <a:xfrm>
                <a:off x="6516216" y="3872766"/>
                <a:ext cx="1835655" cy="1252867"/>
                <a:chOff x="6516216" y="3872766"/>
                <a:chExt cx="1835655" cy="1252867"/>
              </a:xfrm>
            </p:grpSpPr>
            <p:pic>
              <p:nvPicPr>
                <p:cNvPr id="3101"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7269" y="4098222"/>
                  <a:ext cx="984602" cy="102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29 Flecha en U"/>
                <p:cNvSpPr/>
                <p:nvPr/>
              </p:nvSpPr>
              <p:spPr>
                <a:xfrm>
                  <a:off x="6516608" y="3872260"/>
                  <a:ext cx="1560609" cy="306204"/>
                </a:xfrm>
                <a:prstGeom prst="uturn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schemeClr val="tx1"/>
                    </a:solidFill>
                  </a:endParaRPr>
                </a:p>
              </p:txBody>
            </p:sp>
          </p:grpSp>
          <p:pic>
            <p:nvPicPr>
              <p:cNvPr id="309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1300" y="4098222"/>
                <a:ext cx="1440159" cy="95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00" name="33 CuadroTexto"/>
              <p:cNvSpPr txBox="1">
                <a:spLocks noChangeArrowheads="1"/>
              </p:cNvSpPr>
              <p:nvPr/>
            </p:nvSpPr>
            <p:spPr bwMode="auto">
              <a:xfrm>
                <a:off x="6654446" y="3540684"/>
                <a:ext cx="12845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800"/>
                  <a:t>Sin emisión de boleta</a:t>
                </a:r>
              </a:p>
            </p:txBody>
          </p:sp>
        </p:grpSp>
      </p:grpSp>
      <p:grpSp>
        <p:nvGrpSpPr>
          <p:cNvPr id="3079" name="21 Grupo"/>
          <p:cNvGrpSpPr>
            <a:grpSpLocks/>
          </p:cNvGrpSpPr>
          <p:nvPr/>
        </p:nvGrpSpPr>
        <p:grpSpPr bwMode="auto">
          <a:xfrm>
            <a:off x="2505075" y="1317625"/>
            <a:ext cx="4972050" cy="1682750"/>
            <a:chOff x="2446648" y="631847"/>
            <a:chExt cx="4971351" cy="1683100"/>
          </a:xfrm>
        </p:grpSpPr>
        <p:grpSp>
          <p:nvGrpSpPr>
            <p:cNvPr id="3081" name="19 Grupo"/>
            <p:cNvGrpSpPr>
              <a:grpSpLocks/>
            </p:cNvGrpSpPr>
            <p:nvPr/>
          </p:nvGrpSpPr>
          <p:grpSpPr bwMode="auto">
            <a:xfrm>
              <a:off x="4882047" y="743536"/>
              <a:ext cx="2535952" cy="1571411"/>
              <a:chOff x="4882047" y="743536"/>
              <a:chExt cx="2535952" cy="1571411"/>
            </a:xfrm>
          </p:grpSpPr>
          <p:sp>
            <p:nvSpPr>
              <p:cNvPr id="3087" name="36 CuadroTexto"/>
              <p:cNvSpPr txBox="1">
                <a:spLocks noChangeArrowheads="1"/>
              </p:cNvSpPr>
              <p:nvPr/>
            </p:nvSpPr>
            <p:spPr bwMode="auto">
              <a:xfrm>
                <a:off x="5378056" y="743536"/>
                <a:ext cx="12845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800"/>
                  <a:t>Sin emisión de boleta</a:t>
                </a:r>
              </a:p>
            </p:txBody>
          </p:sp>
          <p:grpSp>
            <p:nvGrpSpPr>
              <p:cNvPr id="3088" name="18 Grupo"/>
              <p:cNvGrpSpPr>
                <a:grpSpLocks/>
              </p:cNvGrpSpPr>
              <p:nvPr/>
            </p:nvGrpSpPr>
            <p:grpSpPr bwMode="auto">
              <a:xfrm>
                <a:off x="4882047" y="1187670"/>
                <a:ext cx="2535952" cy="1127277"/>
                <a:chOff x="4882047" y="1187670"/>
                <a:chExt cx="2535952" cy="1127277"/>
              </a:xfrm>
            </p:grpSpPr>
            <p:pic>
              <p:nvPicPr>
                <p:cNvPr id="3089" name="Picture 8" descr="http://t3.gstatic.com/images?q=tbn:ANd9GcQvPCKYcYAe8BKaPFqFmlo7qK4c0g82hJMRFQKVeFbBVZZr1nyLc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0819" y="1436329"/>
                  <a:ext cx="1097180" cy="87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38 Flecha en U"/>
                <p:cNvSpPr/>
                <p:nvPr/>
              </p:nvSpPr>
              <p:spPr>
                <a:xfrm>
                  <a:off x="4881531" y="1187587"/>
                  <a:ext cx="2039651" cy="306452"/>
                </a:xfrm>
                <a:prstGeom prst="uturn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schemeClr val="tx1"/>
                    </a:solidFill>
                  </a:endParaRPr>
                </a:p>
              </p:txBody>
            </p:sp>
          </p:grpSp>
        </p:grpSp>
        <p:grpSp>
          <p:nvGrpSpPr>
            <p:cNvPr id="3082" name="20 Grupo"/>
            <p:cNvGrpSpPr>
              <a:grpSpLocks/>
            </p:cNvGrpSpPr>
            <p:nvPr/>
          </p:nvGrpSpPr>
          <p:grpSpPr bwMode="auto">
            <a:xfrm>
              <a:off x="2446648" y="631847"/>
              <a:ext cx="3084652" cy="1645025"/>
              <a:chOff x="2446648" y="631847"/>
              <a:chExt cx="3084652" cy="1645025"/>
            </a:xfrm>
          </p:grpSpPr>
          <p:sp>
            <p:nvSpPr>
              <p:cNvPr id="3083" name="34 CuadroTexto"/>
              <p:cNvSpPr txBox="1">
                <a:spLocks noChangeArrowheads="1"/>
              </p:cNvSpPr>
              <p:nvPr/>
            </p:nvSpPr>
            <p:spPr bwMode="auto">
              <a:xfrm>
                <a:off x="3127036" y="631847"/>
                <a:ext cx="12845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800"/>
                  <a:t>Pago impuesto a los tabacos manufacturados</a:t>
                </a:r>
              </a:p>
            </p:txBody>
          </p:sp>
          <p:sp>
            <p:nvSpPr>
              <p:cNvPr id="3084" name="35 CuadroTexto"/>
              <p:cNvSpPr txBox="1">
                <a:spLocks noChangeArrowheads="1"/>
              </p:cNvSpPr>
              <p:nvPr/>
            </p:nvSpPr>
            <p:spPr bwMode="auto">
              <a:xfrm>
                <a:off x="3151863" y="947374"/>
                <a:ext cx="12845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CL" altLang="es-CL" sz="800"/>
                  <a:t>Retención de IVA</a:t>
                </a:r>
              </a:p>
            </p:txBody>
          </p:sp>
          <p:sp>
            <p:nvSpPr>
              <p:cNvPr id="40" name="39 Flecha en U"/>
              <p:cNvSpPr/>
              <p:nvPr/>
            </p:nvSpPr>
            <p:spPr>
              <a:xfrm>
                <a:off x="2446648" y="1178061"/>
                <a:ext cx="2157110" cy="306452"/>
              </a:xfrm>
              <a:prstGeom prst="uturn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schemeClr val="tx1"/>
                  </a:solidFill>
                </a:endParaRPr>
              </a:p>
            </p:txBody>
          </p:sp>
          <p:pic>
            <p:nvPicPr>
              <p:cNvPr id="308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2795" y="1412776"/>
                <a:ext cx="1298505"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3080" name="Picture 2" descr="C:\Program Files\Microsoft Office\MEDIA\CAGCAT10\j0285360.wmf"/>
          <p:cNvPicPr>
            <a:picLocks noGrp="1" noChangeAspect="1" noChangeArrowheads="1"/>
          </p:cNvPicPr>
          <p:nvPr>
            <p:ph idx="1"/>
          </p:nvPr>
        </p:nvPicPr>
        <p:blipFill>
          <a:blip r:embed="rId8" cstate="print">
            <a:extLst>
              <a:ext uri="{28A0092B-C50C-407E-A947-70E740481C1C}">
                <a14:useLocalDpi xmlns:a14="http://schemas.microsoft.com/office/drawing/2010/main" val="0"/>
              </a:ext>
            </a:extLst>
          </a:blip>
          <a:srcRect/>
          <a:stretch>
            <a:fillRect/>
          </a:stretch>
        </p:blipFill>
        <p:spPr>
          <a:xfrm>
            <a:off x="2192338" y="2049463"/>
            <a:ext cx="950912" cy="1173162"/>
          </a:xfrm>
          <a:noFill/>
        </p:spPr>
      </p:pic>
      <p:sp>
        <p:nvSpPr>
          <p:cNvPr id="31" name="Rectángulo 30"/>
          <p:cNvSpPr/>
          <p:nvPr/>
        </p:nvSpPr>
        <p:spPr>
          <a:xfrm flipH="1">
            <a:off x="0" y="0"/>
            <a:ext cx="486226" cy="6858000"/>
          </a:xfrm>
          <a:prstGeom prst="rect">
            <a:avLst/>
          </a:prstGeom>
          <a:gradFill flip="none" rotWithShape="1">
            <a:gsLst>
              <a:gs pos="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sp>
        <p:nvSpPr>
          <p:cNvPr id="32" name="Rectángulo 31"/>
          <p:cNvSpPr/>
          <p:nvPr/>
        </p:nvSpPr>
        <p:spPr>
          <a:xfrm flipH="1">
            <a:off x="486226" y="175793"/>
            <a:ext cx="8652992" cy="578146"/>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33" name="Imagen 32"/>
          <p:cNvPicPr>
            <a:picLocks noChangeAspect="1"/>
          </p:cNvPicPr>
          <p:nvPr/>
        </p:nvPicPr>
        <p:blipFill rotWithShape="1">
          <a:blip r:embed="rId9"/>
          <a:srcRect r="-12433" b="55056"/>
          <a:stretch/>
        </p:blipFill>
        <p:spPr>
          <a:xfrm>
            <a:off x="87460" y="6303983"/>
            <a:ext cx="354164" cy="278093"/>
          </a:xfrm>
          <a:prstGeom prst="rect">
            <a:avLst/>
          </a:prstGeom>
        </p:spPr>
      </p:pic>
      <p:pic>
        <p:nvPicPr>
          <p:cNvPr id="34" name="Imagen 33"/>
          <p:cNvPicPr>
            <a:picLocks noChangeAspect="1"/>
          </p:cNvPicPr>
          <p:nvPr/>
        </p:nvPicPr>
        <p:blipFill>
          <a:blip r:embed="rId10"/>
          <a:stretch>
            <a:fillRect/>
          </a:stretch>
        </p:blipFill>
        <p:spPr>
          <a:xfrm flipH="1">
            <a:off x="396502" y="175278"/>
            <a:ext cx="89865" cy="679591"/>
          </a:xfrm>
          <a:prstGeom prst="rect">
            <a:avLst/>
          </a:prstGeom>
        </p:spPr>
      </p:pic>
    </p:spTree>
    <p:extLst>
      <p:ext uri="{BB962C8B-B14F-4D97-AF65-F5344CB8AC3E}">
        <p14:creationId xmlns:p14="http://schemas.microsoft.com/office/powerpoint/2010/main" val="4228291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3919</TotalTime>
  <Words>951</Words>
  <Application>Microsoft Office PowerPoint</Application>
  <PresentationFormat>Presentación en pantalla (4:3)</PresentationFormat>
  <Paragraphs>214</Paragraphs>
  <Slides>17</Slides>
  <Notes>8</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17</vt:i4>
      </vt:variant>
    </vt:vector>
  </HeadingPairs>
  <TitlesOfParts>
    <vt:vector size="24" baseType="lpstr">
      <vt:lpstr>Arial</vt:lpstr>
      <vt:lpstr>Bookman Old Style</vt:lpstr>
      <vt:lpstr>Calibri</vt:lpstr>
      <vt:lpstr>Calibri Light</vt:lpstr>
      <vt:lpstr>Tahoma</vt:lpstr>
      <vt:lpstr>Tema de Office</vt:lpstr>
      <vt:lpstr>Hoja de cálculo</vt:lpstr>
      <vt:lpstr>Presentación de PowerPoint</vt:lpstr>
      <vt:lpstr>Impuesto a las Bebidas alcohólicas, analcohólicas y productos similares </vt:lpstr>
      <vt:lpstr>Impuesto a las Bebidas alcohólicas, analcohólicas y productos similares (ILA)</vt:lpstr>
      <vt:lpstr>Pago Impuesto a los Alcoholes</vt:lpstr>
      <vt:lpstr>Impuesto a los Alcoholes</vt:lpstr>
      <vt:lpstr>Impuesto a los Tabacos Manufacturados</vt:lpstr>
      <vt:lpstr>Impuesto a los Tabacos</vt:lpstr>
      <vt:lpstr>Impuesto a los Tabacos</vt:lpstr>
      <vt:lpstr>Pago Impuesto al Tabaco Manufacturado</vt:lpstr>
      <vt:lpstr>Presentación de PowerPoint</vt:lpstr>
      <vt:lpstr>Impuesto a los Tabacos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Rodolfo Esteban Bravo Bustos</dc:creator>
  <cp:lastModifiedBy>Pamela Alejandra Sandoval Mandujano</cp:lastModifiedBy>
  <cp:revision>290</cp:revision>
  <cp:lastPrinted>2014-12-09T15:58:38Z</cp:lastPrinted>
  <dcterms:created xsi:type="dcterms:W3CDTF">2014-06-23T14:42:22Z</dcterms:created>
  <dcterms:modified xsi:type="dcterms:W3CDTF">2014-12-09T19:52:46Z</dcterms:modified>
</cp:coreProperties>
</file>